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64" r:id="rId4"/>
    <p:sldId id="265" r:id="rId5"/>
    <p:sldId id="257" r:id="rId6"/>
    <p:sldId id="258" r:id="rId7"/>
    <p:sldId id="259" r:id="rId8"/>
    <p:sldId id="260" r:id="rId9"/>
    <p:sldId id="261" r:id="rId10"/>
    <p:sldId id="262" r:id="rId11"/>
    <p:sldId id="266" r:id="rId1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3"/>
  </p:normalViewPr>
  <p:slideViewPr>
    <p:cSldViewPr snapToGrid="0" snapToObjects="1">
      <p:cViewPr varScale="1">
        <p:scale>
          <a:sx n="110" d="100"/>
          <a:sy n="110" d="100"/>
        </p:scale>
        <p:origin x="48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759836-4C96-4F91-9ADA-4C24E468CD79}" type="doc">
      <dgm:prSet loTypeId="urn:microsoft.com/office/officeart/2005/8/layout/vList5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5D338BF9-9E39-48A9-8B4D-6220D66CE025}">
      <dgm:prSet phldrT="[Testo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sz="2400" dirty="0">
              <a:latin typeface="Calibri" panose="020F0502020204030204" pitchFamily="34" charset="0"/>
            </a:rPr>
            <a:t>Che cos’è</a:t>
          </a:r>
        </a:p>
      </dgm:t>
    </dgm:pt>
    <dgm:pt modelId="{7CD27BB6-040C-4FCE-8523-EFB3C562B397}" type="parTrans" cxnId="{115532B9-F4C9-4375-BE27-C52D12E9E92D}">
      <dgm:prSet/>
      <dgm:spPr/>
      <dgm:t>
        <a:bodyPr/>
        <a:lstStyle/>
        <a:p>
          <a:endParaRPr lang="it-IT"/>
        </a:p>
      </dgm:t>
    </dgm:pt>
    <dgm:pt modelId="{C595B544-197E-4369-B8E5-DD1002EBE333}" type="sibTrans" cxnId="{115532B9-F4C9-4375-BE27-C52D12E9E92D}">
      <dgm:prSet/>
      <dgm:spPr/>
      <dgm:t>
        <a:bodyPr/>
        <a:lstStyle/>
        <a:p>
          <a:endParaRPr lang="it-IT"/>
        </a:p>
      </dgm:t>
    </dgm:pt>
    <dgm:pt modelId="{27C7946C-68E3-40A5-A9CF-B4A0B789A3CD}">
      <dgm:prSet phldrT="[Testo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it-IT" sz="1600" dirty="0">
              <a:latin typeface="Calibri" panose="020F0502020204030204" pitchFamily="34" charset="0"/>
            </a:rPr>
            <a:t>È uno strumento dell’OCSE per l’autovalutazione delle competenze della popolazione adulta (16 – 65 anni)</a:t>
          </a:r>
        </a:p>
      </dgm:t>
    </dgm:pt>
    <dgm:pt modelId="{BAF94E26-7734-450E-8D0E-BCF9EDD84C70}" type="parTrans" cxnId="{3A35C194-6F2A-4193-A3CB-17DD09F1BDD3}">
      <dgm:prSet/>
      <dgm:spPr/>
      <dgm:t>
        <a:bodyPr/>
        <a:lstStyle/>
        <a:p>
          <a:endParaRPr lang="it-IT"/>
        </a:p>
      </dgm:t>
    </dgm:pt>
    <dgm:pt modelId="{C6B5896E-70CC-4B06-BFC7-8BD465DCF27D}" type="sibTrans" cxnId="{3A35C194-6F2A-4193-A3CB-17DD09F1BDD3}">
      <dgm:prSet/>
      <dgm:spPr/>
      <dgm:t>
        <a:bodyPr/>
        <a:lstStyle/>
        <a:p>
          <a:endParaRPr lang="it-IT"/>
        </a:p>
      </dgm:t>
    </dgm:pt>
    <dgm:pt modelId="{1A3812E1-50EB-4DBC-9C08-1AE74970AA12}">
      <dgm:prSet phldrT="[Testo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it-IT" sz="1600" dirty="0">
              <a:latin typeface="Calibri" panose="020F0502020204030204" pitchFamily="34" charset="0"/>
            </a:rPr>
            <a:t>Consente di conoscere il livello di possesso delle competenze necessarie per l’attività professionale e per la partecipazione attiva alla vita sociale </a:t>
          </a:r>
        </a:p>
      </dgm:t>
    </dgm:pt>
    <dgm:pt modelId="{08AA8314-3293-4185-8A87-DC1B9FB586DA}" type="parTrans" cxnId="{AAD75E68-53F8-45E1-AB55-59CE7C1064DF}">
      <dgm:prSet/>
      <dgm:spPr/>
      <dgm:t>
        <a:bodyPr/>
        <a:lstStyle/>
        <a:p>
          <a:endParaRPr lang="it-IT"/>
        </a:p>
      </dgm:t>
    </dgm:pt>
    <dgm:pt modelId="{DFD75717-43D2-479D-AB36-77BB6BCA43AC}" type="sibTrans" cxnId="{AAD75E68-53F8-45E1-AB55-59CE7C1064DF}">
      <dgm:prSet/>
      <dgm:spPr/>
      <dgm:t>
        <a:bodyPr/>
        <a:lstStyle/>
        <a:p>
          <a:endParaRPr lang="it-IT"/>
        </a:p>
      </dgm:t>
    </dgm:pt>
    <dgm:pt modelId="{1A95C2B9-D46F-4797-AD1D-A1142A45AC8E}">
      <dgm:prSet phldrT="[Testo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sz="2400" dirty="0">
              <a:latin typeface="Calibri" panose="020F0502020204030204" pitchFamily="34" charset="0"/>
            </a:rPr>
            <a:t>Di cosa è fatto</a:t>
          </a:r>
        </a:p>
      </dgm:t>
    </dgm:pt>
    <dgm:pt modelId="{825BE250-5A17-4999-9186-43CE8FD379CA}" type="parTrans" cxnId="{59835B97-861F-4826-9864-52A920B7F8A3}">
      <dgm:prSet/>
      <dgm:spPr/>
      <dgm:t>
        <a:bodyPr/>
        <a:lstStyle/>
        <a:p>
          <a:endParaRPr lang="it-IT"/>
        </a:p>
      </dgm:t>
    </dgm:pt>
    <dgm:pt modelId="{79F17E94-79DF-458C-8122-E9C87674BF55}" type="sibTrans" cxnId="{59835B97-861F-4826-9864-52A920B7F8A3}">
      <dgm:prSet/>
      <dgm:spPr/>
      <dgm:t>
        <a:bodyPr/>
        <a:lstStyle/>
        <a:p>
          <a:endParaRPr lang="it-IT"/>
        </a:p>
      </dgm:t>
    </dgm:pt>
    <dgm:pt modelId="{D6DB4F1E-0659-480E-A44E-ACA53881CBBA}">
      <dgm:prSet phldrT="[Testo]" custT="1"/>
      <dgm:spPr/>
      <dgm:t>
        <a:bodyPr/>
        <a:lstStyle/>
        <a:p>
          <a:pPr algn="just"/>
          <a:r>
            <a:rPr lang="it-IT" sz="1600" dirty="0">
              <a:latin typeface="Calibri" panose="020F0502020204030204" pitchFamily="34" charset="0"/>
            </a:rPr>
            <a:t>Questionario</a:t>
          </a:r>
        </a:p>
      </dgm:t>
    </dgm:pt>
    <dgm:pt modelId="{0F7B72E1-84B2-4E34-8AF7-DF14164C059B}" type="parTrans" cxnId="{92071A98-9EA1-4C0F-A46A-CB30CCE1BE54}">
      <dgm:prSet/>
      <dgm:spPr/>
      <dgm:t>
        <a:bodyPr/>
        <a:lstStyle/>
        <a:p>
          <a:endParaRPr lang="it-IT"/>
        </a:p>
      </dgm:t>
    </dgm:pt>
    <dgm:pt modelId="{02716F45-115D-4BB9-B434-9680F37768BF}" type="sibTrans" cxnId="{92071A98-9EA1-4C0F-A46A-CB30CCE1BE54}">
      <dgm:prSet/>
      <dgm:spPr/>
      <dgm:t>
        <a:bodyPr/>
        <a:lstStyle/>
        <a:p>
          <a:endParaRPr lang="it-IT"/>
        </a:p>
      </dgm:t>
    </dgm:pt>
    <dgm:pt modelId="{8149072C-5E80-41AF-A765-D8683C93D635}">
      <dgm:prSet phldrT="[Testo]" custT="1"/>
      <dgm:spPr/>
      <dgm:t>
        <a:bodyPr/>
        <a:lstStyle/>
        <a:p>
          <a:pPr algn="just"/>
          <a:r>
            <a:rPr lang="it-IT" sz="1600">
              <a:latin typeface="Calibri" panose="020F0502020204030204" pitchFamily="34" charset="0"/>
            </a:rPr>
            <a:t>Modulo delle prove non cognitive (</a:t>
          </a:r>
          <a:r>
            <a:rPr lang="it-IT" sz="1600" b="1">
              <a:latin typeface="Calibri" panose="020F0502020204030204" pitchFamily="34" charset="0"/>
            </a:rPr>
            <a:t>Competenze agite</a:t>
          </a:r>
          <a:r>
            <a:rPr lang="it-IT" sz="1600">
              <a:latin typeface="Calibri" panose="020F0502020204030204" pitchFamily="34" charset="0"/>
            </a:rPr>
            <a:t>, </a:t>
          </a:r>
          <a:r>
            <a:rPr lang="it-IT" sz="1600" b="1">
              <a:latin typeface="Calibri" panose="020F0502020204030204" pitchFamily="34" charset="0"/>
            </a:rPr>
            <a:t>Interessi e obiettivi di carriera</a:t>
          </a:r>
          <a:r>
            <a:rPr lang="it-IT" sz="1600">
              <a:latin typeface="Calibri" panose="020F0502020204030204" pitchFamily="34" charset="0"/>
            </a:rPr>
            <a:t>, </a:t>
          </a:r>
          <a:r>
            <a:rPr lang="it-IT" sz="1600" b="1">
              <a:latin typeface="Calibri" panose="020F0502020204030204" pitchFamily="34" charset="0"/>
            </a:rPr>
            <a:t>Benessere soggettivo e salute</a:t>
          </a:r>
          <a:r>
            <a:rPr lang="it-IT" sz="1600">
              <a:latin typeface="Calibri" panose="020F0502020204030204" pitchFamily="34" charset="0"/>
            </a:rPr>
            <a:t>)</a:t>
          </a:r>
          <a:endParaRPr lang="it-IT" sz="1600" dirty="0">
            <a:latin typeface="Calibri" panose="020F0502020204030204" pitchFamily="34" charset="0"/>
          </a:endParaRPr>
        </a:p>
      </dgm:t>
    </dgm:pt>
    <dgm:pt modelId="{4E49BB37-C56B-4813-B682-FF2AFC24DC1E}" type="parTrans" cxnId="{D3430AE3-F461-4D67-AFD2-CF15B1C48E49}">
      <dgm:prSet/>
      <dgm:spPr/>
      <dgm:t>
        <a:bodyPr/>
        <a:lstStyle/>
        <a:p>
          <a:endParaRPr lang="it-IT"/>
        </a:p>
      </dgm:t>
    </dgm:pt>
    <dgm:pt modelId="{BA007A21-43D8-45F5-B4BA-672BDC5E9D91}" type="sibTrans" cxnId="{D3430AE3-F461-4D67-AFD2-CF15B1C48E49}">
      <dgm:prSet/>
      <dgm:spPr/>
      <dgm:t>
        <a:bodyPr/>
        <a:lstStyle/>
        <a:p>
          <a:endParaRPr lang="it-IT"/>
        </a:p>
      </dgm:t>
    </dgm:pt>
    <dgm:pt modelId="{A94C3BFD-29C7-4541-B6F9-98F5F5A7CE93}">
      <dgm:prSet phldrT="[Testo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sz="2400">
              <a:latin typeface="Calibri" panose="020F0502020204030204" pitchFamily="34" charset="0"/>
            </a:rPr>
            <a:t>Come e dove si usa</a:t>
          </a:r>
          <a:endParaRPr lang="it-IT" sz="2400" dirty="0">
            <a:latin typeface="Calibri" panose="020F0502020204030204" pitchFamily="34" charset="0"/>
          </a:endParaRPr>
        </a:p>
      </dgm:t>
    </dgm:pt>
    <dgm:pt modelId="{D023357D-068B-4302-93DF-AC602F5D45C5}" type="parTrans" cxnId="{1793C659-4D3B-4444-8953-B21E55431E27}">
      <dgm:prSet/>
      <dgm:spPr/>
      <dgm:t>
        <a:bodyPr/>
        <a:lstStyle/>
        <a:p>
          <a:endParaRPr lang="it-IT"/>
        </a:p>
      </dgm:t>
    </dgm:pt>
    <dgm:pt modelId="{60E31A24-C697-4C92-82F8-B929571FD26C}" type="sibTrans" cxnId="{1793C659-4D3B-4444-8953-B21E55431E27}">
      <dgm:prSet/>
      <dgm:spPr/>
      <dgm:t>
        <a:bodyPr/>
        <a:lstStyle/>
        <a:p>
          <a:endParaRPr lang="it-IT"/>
        </a:p>
      </dgm:t>
    </dgm:pt>
    <dgm:pt modelId="{E420AF72-AF6F-4F4E-A60E-B5C5E67C30A2}">
      <dgm:prSet phldrT="[Testo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it-IT" sz="1600" dirty="0">
              <a:latin typeface="Calibri" panose="020F0502020204030204" pitchFamily="34" charset="0"/>
            </a:rPr>
            <a:t>In auto-somministrazione attraverso un pc collegato a una  piattaforma on line</a:t>
          </a:r>
        </a:p>
      </dgm:t>
    </dgm:pt>
    <dgm:pt modelId="{16DE63DB-51E8-423E-A475-4012DCC1BE19}" type="parTrans" cxnId="{CAC3DA5C-ECDD-42BC-9190-ED0A8641B82C}">
      <dgm:prSet/>
      <dgm:spPr/>
      <dgm:t>
        <a:bodyPr/>
        <a:lstStyle/>
        <a:p>
          <a:endParaRPr lang="it-IT"/>
        </a:p>
      </dgm:t>
    </dgm:pt>
    <dgm:pt modelId="{C3E0B286-A7B0-4DEF-B7F9-02D75BCD6A31}" type="sibTrans" cxnId="{CAC3DA5C-ECDD-42BC-9190-ED0A8641B82C}">
      <dgm:prSet/>
      <dgm:spPr/>
      <dgm:t>
        <a:bodyPr/>
        <a:lstStyle/>
        <a:p>
          <a:endParaRPr lang="it-IT"/>
        </a:p>
      </dgm:t>
    </dgm:pt>
    <dgm:pt modelId="{FB54AFE9-2BA1-418E-A053-D171C9E6D515}">
      <dgm:prSet phldrT="[Testo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it-IT" sz="1600" dirty="0">
              <a:latin typeface="Calibri" panose="020F0502020204030204" pitchFamily="34" charset="0"/>
            </a:rPr>
            <a:t>Serve un codice d’accesso di 10 cifre</a:t>
          </a:r>
        </a:p>
      </dgm:t>
    </dgm:pt>
    <dgm:pt modelId="{9FCFE859-22C8-4A1A-8218-08D26DBB1433}" type="parTrans" cxnId="{F98F722A-C335-468F-8214-4B7DF128AEDA}">
      <dgm:prSet/>
      <dgm:spPr/>
      <dgm:t>
        <a:bodyPr/>
        <a:lstStyle/>
        <a:p>
          <a:endParaRPr lang="it-IT"/>
        </a:p>
      </dgm:t>
    </dgm:pt>
    <dgm:pt modelId="{38B9336B-2CA0-475F-9128-C3CF3E66325F}" type="sibTrans" cxnId="{F98F722A-C335-468F-8214-4B7DF128AEDA}">
      <dgm:prSet/>
      <dgm:spPr/>
      <dgm:t>
        <a:bodyPr/>
        <a:lstStyle/>
        <a:p>
          <a:endParaRPr lang="it-IT"/>
        </a:p>
      </dgm:t>
    </dgm:pt>
    <dgm:pt modelId="{70EB538A-E62D-4D9B-8EC5-2884DB8BF6BA}">
      <dgm:prSet phldrT="[Testo]" custT="1"/>
      <dgm:spPr/>
      <dgm:t>
        <a:bodyPr/>
        <a:lstStyle/>
        <a:p>
          <a:pPr algn="just"/>
          <a:r>
            <a:rPr lang="it-IT" sz="1600">
              <a:latin typeface="Calibri" panose="020F0502020204030204" pitchFamily="34" charset="0"/>
            </a:rPr>
            <a:t>Modulo delle prove cognitive (</a:t>
          </a:r>
          <a:r>
            <a:rPr lang="it-IT" sz="1600" b="1">
              <a:latin typeface="Calibri" panose="020F0502020204030204" pitchFamily="34" charset="0"/>
            </a:rPr>
            <a:t>Literacy</a:t>
          </a:r>
          <a:r>
            <a:rPr lang="it-IT" sz="1600">
              <a:latin typeface="Calibri" panose="020F0502020204030204" pitchFamily="34" charset="0"/>
            </a:rPr>
            <a:t>, </a:t>
          </a:r>
          <a:r>
            <a:rPr lang="it-IT" sz="1600" b="1">
              <a:latin typeface="Calibri" panose="020F0502020204030204" pitchFamily="34" charset="0"/>
            </a:rPr>
            <a:t>Numeracy</a:t>
          </a:r>
          <a:r>
            <a:rPr lang="it-IT" sz="1600">
              <a:latin typeface="Calibri" panose="020F0502020204030204" pitchFamily="34" charset="0"/>
            </a:rPr>
            <a:t> e </a:t>
          </a:r>
          <a:r>
            <a:rPr lang="it-IT" sz="1600" b="1">
              <a:latin typeface="Calibri" panose="020F0502020204030204" pitchFamily="34" charset="0"/>
            </a:rPr>
            <a:t>Problem solving</a:t>
          </a:r>
          <a:r>
            <a:rPr lang="it-IT" sz="1600">
              <a:latin typeface="Calibri" panose="020F0502020204030204" pitchFamily="34" charset="0"/>
            </a:rPr>
            <a:t>)</a:t>
          </a:r>
          <a:endParaRPr lang="it-IT" sz="1600" dirty="0">
            <a:latin typeface="Calibri" panose="020F0502020204030204" pitchFamily="34" charset="0"/>
          </a:endParaRPr>
        </a:p>
      </dgm:t>
    </dgm:pt>
    <dgm:pt modelId="{1B4C50EF-F2B6-456A-95B5-C759172B34BA}" type="parTrans" cxnId="{549A95B0-FEEB-44B5-A9CE-41BFAD18FB6B}">
      <dgm:prSet/>
      <dgm:spPr/>
      <dgm:t>
        <a:bodyPr/>
        <a:lstStyle/>
        <a:p>
          <a:endParaRPr lang="it-IT"/>
        </a:p>
      </dgm:t>
    </dgm:pt>
    <dgm:pt modelId="{298FB0B9-4327-4276-8646-926AC720C61A}" type="sibTrans" cxnId="{549A95B0-FEEB-44B5-A9CE-41BFAD18FB6B}">
      <dgm:prSet/>
      <dgm:spPr/>
      <dgm:t>
        <a:bodyPr/>
        <a:lstStyle/>
        <a:p>
          <a:endParaRPr lang="it-IT"/>
        </a:p>
      </dgm:t>
    </dgm:pt>
    <dgm:pt modelId="{B0F88A3E-2332-4DEE-9D3C-7AFE0FB01B74}" type="pres">
      <dgm:prSet presAssocID="{B2759836-4C96-4F91-9ADA-4C24E468CD79}" presName="Name0" presStyleCnt="0">
        <dgm:presLayoutVars>
          <dgm:dir/>
          <dgm:animLvl val="lvl"/>
          <dgm:resizeHandles val="exact"/>
        </dgm:presLayoutVars>
      </dgm:prSet>
      <dgm:spPr/>
    </dgm:pt>
    <dgm:pt modelId="{730866EA-2161-4C36-B0A4-3641AC8CE500}" type="pres">
      <dgm:prSet presAssocID="{5D338BF9-9E39-48A9-8B4D-6220D66CE025}" presName="linNode" presStyleCnt="0"/>
      <dgm:spPr/>
    </dgm:pt>
    <dgm:pt modelId="{D2FB8FC2-B51B-4649-9294-23D4E6B969CF}" type="pres">
      <dgm:prSet presAssocID="{5D338BF9-9E39-48A9-8B4D-6220D66CE025}" presName="parentText" presStyleLbl="node1" presStyleIdx="0" presStyleCnt="3" custScaleX="64615" custScaleY="101252">
        <dgm:presLayoutVars>
          <dgm:chMax val="1"/>
          <dgm:bulletEnabled val="1"/>
        </dgm:presLayoutVars>
      </dgm:prSet>
      <dgm:spPr/>
    </dgm:pt>
    <dgm:pt modelId="{CB4D6D99-57E2-4394-98FF-9189238A916F}" type="pres">
      <dgm:prSet presAssocID="{5D338BF9-9E39-48A9-8B4D-6220D66CE025}" presName="descendantText" presStyleLbl="alignAccFollowNode1" presStyleIdx="0" presStyleCnt="3" custScaleX="100254" custScaleY="130074" custLinFactNeighborX="10298" custLinFactNeighborY="-34">
        <dgm:presLayoutVars>
          <dgm:bulletEnabled val="1"/>
        </dgm:presLayoutVars>
      </dgm:prSet>
      <dgm:spPr/>
    </dgm:pt>
    <dgm:pt modelId="{CBB7AD2D-792D-45A2-A4C7-D4C51873822B}" type="pres">
      <dgm:prSet presAssocID="{C595B544-197E-4369-B8E5-DD1002EBE333}" presName="sp" presStyleCnt="0"/>
      <dgm:spPr/>
    </dgm:pt>
    <dgm:pt modelId="{7DE9FE79-F43E-4448-8032-B4CC6CFD52CA}" type="pres">
      <dgm:prSet presAssocID="{1A95C2B9-D46F-4797-AD1D-A1142A45AC8E}" presName="linNode" presStyleCnt="0"/>
      <dgm:spPr/>
    </dgm:pt>
    <dgm:pt modelId="{B60E7023-8AB4-4A71-A3D2-BF999F0B35F1}" type="pres">
      <dgm:prSet presAssocID="{1A95C2B9-D46F-4797-AD1D-A1142A45AC8E}" presName="parentText" presStyleLbl="node1" presStyleIdx="1" presStyleCnt="3" custScaleX="72256" custScaleY="117460">
        <dgm:presLayoutVars>
          <dgm:chMax val="1"/>
          <dgm:bulletEnabled val="1"/>
        </dgm:presLayoutVars>
      </dgm:prSet>
      <dgm:spPr/>
    </dgm:pt>
    <dgm:pt modelId="{6B9F6E9D-BE9B-4134-B3BA-F2BFC255D49E}" type="pres">
      <dgm:prSet presAssocID="{1A95C2B9-D46F-4797-AD1D-A1142A45AC8E}" presName="descendantText" presStyleLbl="alignAccFollowNode1" presStyleIdx="1" presStyleCnt="3" custScaleY="140526" custLinFactNeighborX="2145" custLinFactNeighborY="2252">
        <dgm:presLayoutVars>
          <dgm:bulletEnabled val="1"/>
        </dgm:presLayoutVars>
      </dgm:prSet>
      <dgm:spPr/>
    </dgm:pt>
    <dgm:pt modelId="{6935C670-662A-458E-8726-9CFEF07144AC}" type="pres">
      <dgm:prSet presAssocID="{79F17E94-79DF-458C-8122-E9C87674BF55}" presName="sp" presStyleCnt="0"/>
      <dgm:spPr/>
    </dgm:pt>
    <dgm:pt modelId="{8A8B0EF2-ADE7-45FE-975D-DF659350D015}" type="pres">
      <dgm:prSet presAssocID="{A94C3BFD-29C7-4541-B6F9-98F5F5A7CE93}" presName="linNode" presStyleCnt="0"/>
      <dgm:spPr/>
    </dgm:pt>
    <dgm:pt modelId="{972979AF-158A-4739-BB72-784DAC61E781}" type="pres">
      <dgm:prSet presAssocID="{A94C3BFD-29C7-4541-B6F9-98F5F5A7CE93}" presName="parentText" presStyleLbl="node1" presStyleIdx="2" presStyleCnt="3" custScaleX="72144" custScaleY="89429">
        <dgm:presLayoutVars>
          <dgm:chMax val="1"/>
          <dgm:bulletEnabled val="1"/>
        </dgm:presLayoutVars>
      </dgm:prSet>
      <dgm:spPr/>
    </dgm:pt>
    <dgm:pt modelId="{AE31E6CB-A234-4225-B911-5CAFBA23CD76}" type="pres">
      <dgm:prSet presAssocID="{A94C3BFD-29C7-4541-B6F9-98F5F5A7CE93}" presName="descendantText" presStyleLbl="alignAccFollowNode1" presStyleIdx="2" presStyleCnt="3" custScaleX="103008">
        <dgm:presLayoutVars>
          <dgm:bulletEnabled val="1"/>
        </dgm:presLayoutVars>
      </dgm:prSet>
      <dgm:spPr/>
    </dgm:pt>
  </dgm:ptLst>
  <dgm:cxnLst>
    <dgm:cxn modelId="{4FB8F319-A68C-5141-A0E0-485C437D463E}" type="presOf" srcId="{FB54AFE9-2BA1-418E-A053-D171C9E6D515}" destId="{AE31E6CB-A234-4225-B911-5CAFBA23CD76}" srcOrd="0" destOrd="1" presId="urn:microsoft.com/office/officeart/2005/8/layout/vList5"/>
    <dgm:cxn modelId="{D0928B28-0B4E-2C49-B150-590DD03A5E53}" type="presOf" srcId="{8149072C-5E80-41AF-A765-D8683C93D635}" destId="{6B9F6E9D-BE9B-4134-B3BA-F2BFC255D49E}" srcOrd="0" destOrd="2" presId="urn:microsoft.com/office/officeart/2005/8/layout/vList5"/>
    <dgm:cxn modelId="{F98F722A-C335-468F-8214-4B7DF128AEDA}" srcId="{A94C3BFD-29C7-4541-B6F9-98F5F5A7CE93}" destId="{FB54AFE9-2BA1-418E-A053-D171C9E6D515}" srcOrd="1" destOrd="0" parTransId="{9FCFE859-22C8-4A1A-8218-08D26DBB1433}" sibTransId="{38B9336B-2CA0-475F-9128-C3CF3E66325F}"/>
    <dgm:cxn modelId="{0C244B42-3B77-9E42-95B1-3579E1891DBB}" type="presOf" srcId="{5D338BF9-9E39-48A9-8B4D-6220D66CE025}" destId="{D2FB8FC2-B51B-4649-9294-23D4E6B969CF}" srcOrd="0" destOrd="0" presId="urn:microsoft.com/office/officeart/2005/8/layout/vList5"/>
    <dgm:cxn modelId="{1793C659-4D3B-4444-8953-B21E55431E27}" srcId="{B2759836-4C96-4F91-9ADA-4C24E468CD79}" destId="{A94C3BFD-29C7-4541-B6F9-98F5F5A7CE93}" srcOrd="2" destOrd="0" parTransId="{D023357D-068B-4302-93DF-AC602F5D45C5}" sibTransId="{60E31A24-C697-4C92-82F8-B929571FD26C}"/>
    <dgm:cxn modelId="{CAC3DA5C-ECDD-42BC-9190-ED0A8641B82C}" srcId="{A94C3BFD-29C7-4541-B6F9-98F5F5A7CE93}" destId="{E420AF72-AF6F-4F4E-A60E-B5C5E67C30A2}" srcOrd="0" destOrd="0" parTransId="{16DE63DB-51E8-423E-A475-4012DCC1BE19}" sibTransId="{C3E0B286-A7B0-4DEF-B7F9-02D75BCD6A31}"/>
    <dgm:cxn modelId="{AAD75E68-53F8-45E1-AB55-59CE7C1064DF}" srcId="{5D338BF9-9E39-48A9-8B4D-6220D66CE025}" destId="{1A3812E1-50EB-4DBC-9C08-1AE74970AA12}" srcOrd="1" destOrd="0" parTransId="{08AA8314-3293-4185-8A87-DC1B9FB586DA}" sibTransId="{DFD75717-43D2-479D-AB36-77BB6BCA43AC}"/>
    <dgm:cxn modelId="{C6E3358B-CF17-9A49-9AF9-B33591C335CC}" type="presOf" srcId="{27C7946C-68E3-40A5-A9CF-B4A0B789A3CD}" destId="{CB4D6D99-57E2-4394-98FF-9189238A916F}" srcOrd="0" destOrd="0" presId="urn:microsoft.com/office/officeart/2005/8/layout/vList5"/>
    <dgm:cxn modelId="{8E86A88B-A1A6-B84D-BAC3-41D01ABDAB02}" type="presOf" srcId="{1A3812E1-50EB-4DBC-9C08-1AE74970AA12}" destId="{CB4D6D99-57E2-4394-98FF-9189238A916F}" srcOrd="0" destOrd="1" presId="urn:microsoft.com/office/officeart/2005/8/layout/vList5"/>
    <dgm:cxn modelId="{3A35C194-6F2A-4193-A3CB-17DD09F1BDD3}" srcId="{5D338BF9-9E39-48A9-8B4D-6220D66CE025}" destId="{27C7946C-68E3-40A5-A9CF-B4A0B789A3CD}" srcOrd="0" destOrd="0" parTransId="{BAF94E26-7734-450E-8D0E-BCF9EDD84C70}" sibTransId="{C6B5896E-70CC-4B06-BFC7-8BD465DCF27D}"/>
    <dgm:cxn modelId="{59835B97-861F-4826-9864-52A920B7F8A3}" srcId="{B2759836-4C96-4F91-9ADA-4C24E468CD79}" destId="{1A95C2B9-D46F-4797-AD1D-A1142A45AC8E}" srcOrd="1" destOrd="0" parTransId="{825BE250-5A17-4999-9186-43CE8FD379CA}" sibTransId="{79F17E94-79DF-458C-8122-E9C87674BF55}"/>
    <dgm:cxn modelId="{92071A98-9EA1-4C0F-A46A-CB30CCE1BE54}" srcId="{1A95C2B9-D46F-4797-AD1D-A1142A45AC8E}" destId="{D6DB4F1E-0659-480E-A44E-ACA53881CBBA}" srcOrd="0" destOrd="0" parTransId="{0F7B72E1-84B2-4E34-8AF7-DF14164C059B}" sibTransId="{02716F45-115D-4BB9-B434-9680F37768BF}"/>
    <dgm:cxn modelId="{8CE880A0-D4F5-9048-ACC0-1A846389FDC8}" type="presOf" srcId="{A94C3BFD-29C7-4541-B6F9-98F5F5A7CE93}" destId="{972979AF-158A-4739-BB72-784DAC61E781}" srcOrd="0" destOrd="0" presId="urn:microsoft.com/office/officeart/2005/8/layout/vList5"/>
    <dgm:cxn modelId="{549A95B0-FEEB-44B5-A9CE-41BFAD18FB6B}" srcId="{1A95C2B9-D46F-4797-AD1D-A1142A45AC8E}" destId="{70EB538A-E62D-4D9B-8EC5-2884DB8BF6BA}" srcOrd="1" destOrd="0" parTransId="{1B4C50EF-F2B6-456A-95B5-C759172B34BA}" sibTransId="{298FB0B9-4327-4276-8646-926AC720C61A}"/>
    <dgm:cxn modelId="{25859BB8-C0BF-5342-9C0B-72E69758C66A}" type="presOf" srcId="{D6DB4F1E-0659-480E-A44E-ACA53881CBBA}" destId="{6B9F6E9D-BE9B-4134-B3BA-F2BFC255D49E}" srcOrd="0" destOrd="0" presId="urn:microsoft.com/office/officeart/2005/8/layout/vList5"/>
    <dgm:cxn modelId="{115532B9-F4C9-4375-BE27-C52D12E9E92D}" srcId="{B2759836-4C96-4F91-9ADA-4C24E468CD79}" destId="{5D338BF9-9E39-48A9-8B4D-6220D66CE025}" srcOrd="0" destOrd="0" parTransId="{7CD27BB6-040C-4FCE-8523-EFB3C562B397}" sibTransId="{C595B544-197E-4369-B8E5-DD1002EBE333}"/>
    <dgm:cxn modelId="{F7911AC4-3CBB-8D49-ACC1-D838F8ADA407}" type="presOf" srcId="{70EB538A-E62D-4D9B-8EC5-2884DB8BF6BA}" destId="{6B9F6E9D-BE9B-4134-B3BA-F2BFC255D49E}" srcOrd="0" destOrd="1" presId="urn:microsoft.com/office/officeart/2005/8/layout/vList5"/>
    <dgm:cxn modelId="{EB44CBC8-8E8D-784B-9BB2-CC30ACB4641D}" type="presOf" srcId="{1A95C2B9-D46F-4797-AD1D-A1142A45AC8E}" destId="{B60E7023-8AB4-4A71-A3D2-BF999F0B35F1}" srcOrd="0" destOrd="0" presId="urn:microsoft.com/office/officeart/2005/8/layout/vList5"/>
    <dgm:cxn modelId="{82ED1FD8-B667-8F42-AF7B-B14A1AE9A14E}" type="presOf" srcId="{E420AF72-AF6F-4F4E-A60E-B5C5E67C30A2}" destId="{AE31E6CB-A234-4225-B911-5CAFBA23CD76}" srcOrd="0" destOrd="0" presId="urn:microsoft.com/office/officeart/2005/8/layout/vList5"/>
    <dgm:cxn modelId="{D3430AE3-F461-4D67-AFD2-CF15B1C48E49}" srcId="{1A95C2B9-D46F-4797-AD1D-A1142A45AC8E}" destId="{8149072C-5E80-41AF-A765-D8683C93D635}" srcOrd="2" destOrd="0" parTransId="{4E49BB37-C56B-4813-B682-FF2AFC24DC1E}" sibTransId="{BA007A21-43D8-45F5-B4BA-672BDC5E9D91}"/>
    <dgm:cxn modelId="{E19954EC-4D0A-2346-8E49-07C06F090AD8}" type="presOf" srcId="{B2759836-4C96-4F91-9ADA-4C24E468CD79}" destId="{B0F88A3E-2332-4DEE-9D3C-7AFE0FB01B74}" srcOrd="0" destOrd="0" presId="urn:microsoft.com/office/officeart/2005/8/layout/vList5"/>
    <dgm:cxn modelId="{0A96E7D2-F1CA-424E-A558-32C6E2C05395}" type="presParOf" srcId="{B0F88A3E-2332-4DEE-9D3C-7AFE0FB01B74}" destId="{730866EA-2161-4C36-B0A4-3641AC8CE500}" srcOrd="0" destOrd="0" presId="urn:microsoft.com/office/officeart/2005/8/layout/vList5"/>
    <dgm:cxn modelId="{72DA4581-BE01-1C44-97D7-4F2678F1D020}" type="presParOf" srcId="{730866EA-2161-4C36-B0A4-3641AC8CE500}" destId="{D2FB8FC2-B51B-4649-9294-23D4E6B969CF}" srcOrd="0" destOrd="0" presId="urn:microsoft.com/office/officeart/2005/8/layout/vList5"/>
    <dgm:cxn modelId="{28375856-C81C-0F40-87AB-5A3343EEAAC0}" type="presParOf" srcId="{730866EA-2161-4C36-B0A4-3641AC8CE500}" destId="{CB4D6D99-57E2-4394-98FF-9189238A916F}" srcOrd="1" destOrd="0" presId="urn:microsoft.com/office/officeart/2005/8/layout/vList5"/>
    <dgm:cxn modelId="{C886C080-8359-A349-978F-010728746574}" type="presParOf" srcId="{B0F88A3E-2332-4DEE-9D3C-7AFE0FB01B74}" destId="{CBB7AD2D-792D-45A2-A4C7-D4C51873822B}" srcOrd="1" destOrd="0" presId="urn:microsoft.com/office/officeart/2005/8/layout/vList5"/>
    <dgm:cxn modelId="{B95F733D-5DCB-8344-B819-5221FD9E1FFE}" type="presParOf" srcId="{B0F88A3E-2332-4DEE-9D3C-7AFE0FB01B74}" destId="{7DE9FE79-F43E-4448-8032-B4CC6CFD52CA}" srcOrd="2" destOrd="0" presId="urn:microsoft.com/office/officeart/2005/8/layout/vList5"/>
    <dgm:cxn modelId="{4A699DE9-76C5-1F42-A8C4-9FACE1A37F42}" type="presParOf" srcId="{7DE9FE79-F43E-4448-8032-B4CC6CFD52CA}" destId="{B60E7023-8AB4-4A71-A3D2-BF999F0B35F1}" srcOrd="0" destOrd="0" presId="urn:microsoft.com/office/officeart/2005/8/layout/vList5"/>
    <dgm:cxn modelId="{AFFC01F9-1BB6-B24B-B974-79A48E4C4F10}" type="presParOf" srcId="{7DE9FE79-F43E-4448-8032-B4CC6CFD52CA}" destId="{6B9F6E9D-BE9B-4134-B3BA-F2BFC255D49E}" srcOrd="1" destOrd="0" presId="urn:microsoft.com/office/officeart/2005/8/layout/vList5"/>
    <dgm:cxn modelId="{5F04800E-19B5-6743-AE9F-C0D78DED1AEE}" type="presParOf" srcId="{B0F88A3E-2332-4DEE-9D3C-7AFE0FB01B74}" destId="{6935C670-662A-458E-8726-9CFEF07144AC}" srcOrd="3" destOrd="0" presId="urn:microsoft.com/office/officeart/2005/8/layout/vList5"/>
    <dgm:cxn modelId="{608F20C3-F64C-7F4D-9667-C3F631F1A137}" type="presParOf" srcId="{B0F88A3E-2332-4DEE-9D3C-7AFE0FB01B74}" destId="{8A8B0EF2-ADE7-45FE-975D-DF659350D015}" srcOrd="4" destOrd="0" presId="urn:microsoft.com/office/officeart/2005/8/layout/vList5"/>
    <dgm:cxn modelId="{EC47E3EB-67B1-5C40-886D-E8535589634A}" type="presParOf" srcId="{8A8B0EF2-ADE7-45FE-975D-DF659350D015}" destId="{972979AF-158A-4739-BB72-784DAC61E781}" srcOrd="0" destOrd="0" presId="urn:microsoft.com/office/officeart/2005/8/layout/vList5"/>
    <dgm:cxn modelId="{31234555-8A95-8946-9562-3981156FDB1A}" type="presParOf" srcId="{8A8B0EF2-ADE7-45FE-975D-DF659350D015}" destId="{AE31E6CB-A234-4225-B911-5CAFBA23CD7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468BC6-49BF-4DF1-AD9C-7C7B24E370AB}" type="doc">
      <dgm:prSet loTypeId="urn:microsoft.com/office/officeart/2005/8/layout/gear1" loCatId="process" qsTypeId="urn:microsoft.com/office/officeart/2005/8/quickstyle/simple3" qsCatId="simple" csTypeId="urn:microsoft.com/office/officeart/2005/8/colors/colorful5" csCatId="colorful" phldr="1"/>
      <dgm:spPr/>
    </dgm:pt>
    <dgm:pt modelId="{58F9FC48-4032-4015-A909-E7DE2EAF7EC4}">
      <dgm:prSet phldrT="[Testo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600" b="1" dirty="0">
              <a:latin typeface="Calibri" panose="020F0502020204030204" pitchFamily="34" charset="0"/>
            </a:rPr>
            <a:t>Questionario del docente sperimentatore</a:t>
          </a:r>
        </a:p>
      </dgm:t>
    </dgm:pt>
    <dgm:pt modelId="{D6723AC1-CE55-43EF-9F66-397E86E2DE6C}" type="parTrans" cxnId="{906C0E8C-48C3-42A2-994C-16E1513485C0}">
      <dgm:prSet/>
      <dgm:spPr/>
      <dgm:t>
        <a:bodyPr/>
        <a:lstStyle/>
        <a:p>
          <a:endParaRPr lang="it-IT"/>
        </a:p>
      </dgm:t>
    </dgm:pt>
    <dgm:pt modelId="{282FDFA0-B83B-4652-9106-55D2A72AF449}" type="sibTrans" cxnId="{906C0E8C-48C3-42A2-994C-16E1513485C0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it-IT"/>
        </a:p>
      </dgm:t>
    </dgm:pt>
    <dgm:pt modelId="{6D45D6A0-753F-4FAA-ABC6-B5A625D1DFEF}">
      <dgm:prSet phldrT="[Testo]" custT="1"/>
      <dgm:spPr/>
      <dgm:t>
        <a:bodyPr/>
        <a:lstStyle/>
        <a:p>
          <a:r>
            <a:rPr lang="it-IT" sz="1200" b="1" dirty="0">
              <a:latin typeface="Calibri" panose="020F0502020204030204" pitchFamily="34" charset="0"/>
            </a:rPr>
            <a:t>Questionario di gradimento del discente</a:t>
          </a:r>
        </a:p>
      </dgm:t>
    </dgm:pt>
    <dgm:pt modelId="{6B2F0AF5-934C-4958-BBA2-8DED239AF26F}" type="parTrans" cxnId="{29D4D2A9-870A-41E4-8FC7-CE68AF6DF75C}">
      <dgm:prSet/>
      <dgm:spPr/>
      <dgm:t>
        <a:bodyPr/>
        <a:lstStyle/>
        <a:p>
          <a:endParaRPr lang="it-IT"/>
        </a:p>
      </dgm:t>
    </dgm:pt>
    <dgm:pt modelId="{64DE84BE-8E9D-40AE-BC1A-C449FAF06B7E}" type="sibTrans" cxnId="{29D4D2A9-870A-41E4-8FC7-CE68AF6DF75C}">
      <dgm:prSet/>
      <dgm:spPr/>
      <dgm:t>
        <a:bodyPr/>
        <a:lstStyle/>
        <a:p>
          <a:endParaRPr lang="it-IT"/>
        </a:p>
      </dgm:t>
    </dgm:pt>
    <dgm:pt modelId="{222B5BCE-1482-4658-A467-1D0578B6FD6B}" type="pres">
      <dgm:prSet presAssocID="{21468BC6-49BF-4DF1-AD9C-7C7B24E370A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7010CDC-F791-4183-9D11-5B9DF44DD66F}" type="pres">
      <dgm:prSet presAssocID="{58F9FC48-4032-4015-A909-E7DE2EAF7EC4}" presName="gear1" presStyleLbl="node1" presStyleIdx="0" presStyleCnt="2" custScaleX="102835" custScaleY="93331" custLinFactNeighborX="3053" custLinFactNeighborY="916">
        <dgm:presLayoutVars>
          <dgm:chMax val="1"/>
          <dgm:bulletEnabled val="1"/>
        </dgm:presLayoutVars>
      </dgm:prSet>
      <dgm:spPr/>
    </dgm:pt>
    <dgm:pt modelId="{4EFFA87B-EB07-4798-A0E9-F0B5D19D86C0}" type="pres">
      <dgm:prSet presAssocID="{58F9FC48-4032-4015-A909-E7DE2EAF7EC4}" presName="gear1srcNode" presStyleLbl="node1" presStyleIdx="0" presStyleCnt="2"/>
      <dgm:spPr/>
    </dgm:pt>
    <dgm:pt modelId="{30235435-D7DE-4D78-8B87-A6AA6CE34B0E}" type="pres">
      <dgm:prSet presAssocID="{58F9FC48-4032-4015-A909-E7DE2EAF7EC4}" presName="gear1dstNode" presStyleLbl="node1" presStyleIdx="0" presStyleCnt="2"/>
      <dgm:spPr/>
    </dgm:pt>
    <dgm:pt modelId="{56641ACA-E80A-4328-8601-EA01A74926AB}" type="pres">
      <dgm:prSet presAssocID="{6D45D6A0-753F-4FAA-ABC6-B5A625D1DFEF}" presName="gear2" presStyleLbl="node1" presStyleIdx="1" presStyleCnt="2" custScaleX="124984" custLinFactNeighborX="-8532" custLinFactNeighborY="-1422">
        <dgm:presLayoutVars>
          <dgm:chMax val="1"/>
          <dgm:bulletEnabled val="1"/>
        </dgm:presLayoutVars>
      </dgm:prSet>
      <dgm:spPr/>
    </dgm:pt>
    <dgm:pt modelId="{F08D31E9-060D-4B4F-8749-D80636885E5E}" type="pres">
      <dgm:prSet presAssocID="{6D45D6A0-753F-4FAA-ABC6-B5A625D1DFEF}" presName="gear2srcNode" presStyleLbl="node1" presStyleIdx="1" presStyleCnt="2"/>
      <dgm:spPr/>
    </dgm:pt>
    <dgm:pt modelId="{638CF2BF-134F-4125-B1EB-87BB2E7E10F8}" type="pres">
      <dgm:prSet presAssocID="{6D45D6A0-753F-4FAA-ABC6-B5A625D1DFEF}" presName="gear2dstNode" presStyleLbl="node1" presStyleIdx="1" presStyleCnt="2"/>
      <dgm:spPr/>
    </dgm:pt>
    <dgm:pt modelId="{CC50D70C-53EC-49BB-8F3D-871ABDCF8530}" type="pres">
      <dgm:prSet presAssocID="{282FDFA0-B83B-4652-9106-55D2A72AF449}" presName="connector1" presStyleLbl="sibTrans2D1" presStyleIdx="0" presStyleCnt="2"/>
      <dgm:spPr/>
    </dgm:pt>
    <dgm:pt modelId="{E15518C1-BD47-4B81-AF17-CFCD9F12530C}" type="pres">
      <dgm:prSet presAssocID="{64DE84BE-8E9D-40AE-BC1A-C449FAF06B7E}" presName="connector2" presStyleLbl="sibTrans2D1" presStyleIdx="1" presStyleCnt="2" custScaleX="108022" custLinFactNeighborX="-12222" custLinFactNeighborY="-3371"/>
      <dgm:spPr/>
    </dgm:pt>
  </dgm:ptLst>
  <dgm:cxnLst>
    <dgm:cxn modelId="{B109673D-7E51-1342-9E0D-E70D9EFFEA7A}" type="presOf" srcId="{6D45D6A0-753F-4FAA-ABC6-B5A625D1DFEF}" destId="{56641ACA-E80A-4328-8601-EA01A74926AB}" srcOrd="0" destOrd="0" presId="urn:microsoft.com/office/officeart/2005/8/layout/gear1"/>
    <dgm:cxn modelId="{E7871F3E-67D8-5246-A8BA-F69AED506246}" type="presOf" srcId="{64DE84BE-8E9D-40AE-BC1A-C449FAF06B7E}" destId="{E15518C1-BD47-4B81-AF17-CFCD9F12530C}" srcOrd="0" destOrd="0" presId="urn:microsoft.com/office/officeart/2005/8/layout/gear1"/>
    <dgm:cxn modelId="{2D20B33F-13EC-F347-8B0B-47E9B34790F9}" type="presOf" srcId="{58F9FC48-4032-4015-A909-E7DE2EAF7EC4}" destId="{4EFFA87B-EB07-4798-A0E9-F0B5D19D86C0}" srcOrd="1" destOrd="0" presId="urn:microsoft.com/office/officeart/2005/8/layout/gear1"/>
    <dgm:cxn modelId="{906C0E8C-48C3-42A2-994C-16E1513485C0}" srcId="{21468BC6-49BF-4DF1-AD9C-7C7B24E370AB}" destId="{58F9FC48-4032-4015-A909-E7DE2EAF7EC4}" srcOrd="0" destOrd="0" parTransId="{D6723AC1-CE55-43EF-9F66-397E86E2DE6C}" sibTransId="{282FDFA0-B83B-4652-9106-55D2A72AF449}"/>
    <dgm:cxn modelId="{5576D0A3-22D9-4343-80B7-E866E9A091E5}" type="presOf" srcId="{58F9FC48-4032-4015-A909-E7DE2EAF7EC4}" destId="{30235435-D7DE-4D78-8B87-A6AA6CE34B0E}" srcOrd="2" destOrd="0" presId="urn:microsoft.com/office/officeart/2005/8/layout/gear1"/>
    <dgm:cxn modelId="{29D4D2A9-870A-41E4-8FC7-CE68AF6DF75C}" srcId="{21468BC6-49BF-4DF1-AD9C-7C7B24E370AB}" destId="{6D45D6A0-753F-4FAA-ABC6-B5A625D1DFEF}" srcOrd="1" destOrd="0" parTransId="{6B2F0AF5-934C-4958-BBA2-8DED239AF26F}" sibTransId="{64DE84BE-8E9D-40AE-BC1A-C449FAF06B7E}"/>
    <dgm:cxn modelId="{44D369C2-3257-FC4D-8D80-BEB39FAFC8E6}" type="presOf" srcId="{58F9FC48-4032-4015-A909-E7DE2EAF7EC4}" destId="{A7010CDC-F791-4183-9D11-5B9DF44DD66F}" srcOrd="0" destOrd="0" presId="urn:microsoft.com/office/officeart/2005/8/layout/gear1"/>
    <dgm:cxn modelId="{1B680AC7-D8D5-AF48-A6FB-D3F12D061220}" type="presOf" srcId="{6D45D6A0-753F-4FAA-ABC6-B5A625D1DFEF}" destId="{F08D31E9-060D-4B4F-8749-D80636885E5E}" srcOrd="1" destOrd="0" presId="urn:microsoft.com/office/officeart/2005/8/layout/gear1"/>
    <dgm:cxn modelId="{92558BC9-ED97-5E47-A45C-5E78E9A5B1B3}" type="presOf" srcId="{282FDFA0-B83B-4652-9106-55D2A72AF449}" destId="{CC50D70C-53EC-49BB-8F3D-871ABDCF8530}" srcOrd="0" destOrd="0" presId="urn:microsoft.com/office/officeart/2005/8/layout/gear1"/>
    <dgm:cxn modelId="{A6CB74D6-174F-F74A-8717-B4C9902D547F}" type="presOf" srcId="{21468BC6-49BF-4DF1-AD9C-7C7B24E370AB}" destId="{222B5BCE-1482-4658-A467-1D0578B6FD6B}" srcOrd="0" destOrd="0" presId="urn:microsoft.com/office/officeart/2005/8/layout/gear1"/>
    <dgm:cxn modelId="{355625FC-615E-0646-9336-3B459085DB4E}" type="presOf" srcId="{6D45D6A0-753F-4FAA-ABC6-B5A625D1DFEF}" destId="{638CF2BF-134F-4125-B1EB-87BB2E7E10F8}" srcOrd="2" destOrd="0" presId="urn:microsoft.com/office/officeart/2005/8/layout/gear1"/>
    <dgm:cxn modelId="{67DF31E7-59CE-FB47-8A8F-18B040D181D5}" type="presParOf" srcId="{222B5BCE-1482-4658-A467-1D0578B6FD6B}" destId="{A7010CDC-F791-4183-9D11-5B9DF44DD66F}" srcOrd="0" destOrd="0" presId="urn:microsoft.com/office/officeart/2005/8/layout/gear1"/>
    <dgm:cxn modelId="{1688AFDC-0FBD-4F47-AB27-964FC64A1A3F}" type="presParOf" srcId="{222B5BCE-1482-4658-A467-1D0578B6FD6B}" destId="{4EFFA87B-EB07-4798-A0E9-F0B5D19D86C0}" srcOrd="1" destOrd="0" presId="urn:microsoft.com/office/officeart/2005/8/layout/gear1"/>
    <dgm:cxn modelId="{56C6E724-8774-5741-8881-1A5C850BAE35}" type="presParOf" srcId="{222B5BCE-1482-4658-A467-1D0578B6FD6B}" destId="{30235435-D7DE-4D78-8B87-A6AA6CE34B0E}" srcOrd="2" destOrd="0" presId="urn:microsoft.com/office/officeart/2005/8/layout/gear1"/>
    <dgm:cxn modelId="{94D39897-2E3A-8E46-BC81-AAFA94795BBD}" type="presParOf" srcId="{222B5BCE-1482-4658-A467-1D0578B6FD6B}" destId="{56641ACA-E80A-4328-8601-EA01A74926AB}" srcOrd="3" destOrd="0" presId="urn:microsoft.com/office/officeart/2005/8/layout/gear1"/>
    <dgm:cxn modelId="{1CA501ED-12C8-3E4C-B990-A5375D8E870D}" type="presParOf" srcId="{222B5BCE-1482-4658-A467-1D0578B6FD6B}" destId="{F08D31E9-060D-4B4F-8749-D80636885E5E}" srcOrd="4" destOrd="0" presId="urn:microsoft.com/office/officeart/2005/8/layout/gear1"/>
    <dgm:cxn modelId="{6F098AC1-850C-1045-9D8F-513F8F44D977}" type="presParOf" srcId="{222B5BCE-1482-4658-A467-1D0578B6FD6B}" destId="{638CF2BF-134F-4125-B1EB-87BB2E7E10F8}" srcOrd="5" destOrd="0" presId="urn:microsoft.com/office/officeart/2005/8/layout/gear1"/>
    <dgm:cxn modelId="{730F34FF-5F44-B747-9D27-FEA3E72D8965}" type="presParOf" srcId="{222B5BCE-1482-4658-A467-1D0578B6FD6B}" destId="{CC50D70C-53EC-49BB-8F3D-871ABDCF8530}" srcOrd="6" destOrd="0" presId="urn:microsoft.com/office/officeart/2005/8/layout/gear1"/>
    <dgm:cxn modelId="{E84B60E0-8FE6-3D43-ADE9-B5CC150CC68B}" type="presParOf" srcId="{222B5BCE-1482-4658-A467-1D0578B6FD6B}" destId="{E15518C1-BD47-4B81-AF17-CFCD9F12530C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4D6D99-57E2-4394-98FF-9189238A916F}">
      <dsp:nvSpPr>
        <dsp:cNvPr id="0" name=""/>
        <dsp:cNvSpPr/>
      </dsp:nvSpPr>
      <dsp:spPr>
        <a:xfrm rot="5400000">
          <a:off x="4241356" y="-1690680"/>
          <a:ext cx="1893794" cy="5275165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kern="1200" dirty="0">
              <a:latin typeface="Calibri" panose="020F0502020204030204" pitchFamily="34" charset="0"/>
            </a:rPr>
            <a:t>È uno strumento dell’OCSE per l’autovalutazione delle competenze della popolazione adulta (16 – 65 anni)</a:t>
          </a: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kern="1200" dirty="0">
              <a:latin typeface="Calibri" panose="020F0502020204030204" pitchFamily="34" charset="0"/>
            </a:rPr>
            <a:t>Consente di conoscere il livello di possesso delle competenze necessarie per l’attività professionale e per la partecipazione attiva alla vita sociale </a:t>
          </a:r>
        </a:p>
      </dsp:txBody>
      <dsp:txXfrm rot="-5400000">
        <a:off x="2550671" y="92452"/>
        <a:ext cx="5182718" cy="1708900"/>
      </dsp:txXfrm>
    </dsp:sp>
    <dsp:sp modelId="{D2FB8FC2-B51B-4649-9294-23D4E6B969CF}">
      <dsp:nvSpPr>
        <dsp:cNvPr id="0" name=""/>
        <dsp:cNvSpPr/>
      </dsp:nvSpPr>
      <dsp:spPr>
        <a:xfrm>
          <a:off x="333423" y="26044"/>
          <a:ext cx="1912450" cy="1842705"/>
        </a:xfrm>
        <a:prstGeom prst="roundRect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>
              <a:latin typeface="Calibri" panose="020F0502020204030204" pitchFamily="34" charset="0"/>
            </a:rPr>
            <a:t>Che cos’è</a:t>
          </a:r>
        </a:p>
      </dsp:txBody>
      <dsp:txXfrm>
        <a:off x="423376" y="115997"/>
        <a:ext cx="1732544" cy="1662799"/>
      </dsp:txXfrm>
    </dsp:sp>
    <dsp:sp modelId="{6B9F6E9D-BE9B-4134-B3BA-F2BFC255D49E}">
      <dsp:nvSpPr>
        <dsp:cNvPr id="0" name=""/>
        <dsp:cNvSpPr/>
      </dsp:nvSpPr>
      <dsp:spPr>
        <a:xfrm rot="5400000">
          <a:off x="4143432" y="456016"/>
          <a:ext cx="2045968" cy="5261800"/>
        </a:xfrm>
        <a:prstGeom prst="round2SameRect">
          <a:avLst/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kern="1200" dirty="0">
              <a:latin typeface="Calibri" panose="020F0502020204030204" pitchFamily="34" charset="0"/>
            </a:rPr>
            <a:t>Questionario</a:t>
          </a: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kern="1200">
              <a:latin typeface="Calibri" panose="020F0502020204030204" pitchFamily="34" charset="0"/>
            </a:rPr>
            <a:t>Modulo delle prove cognitive (</a:t>
          </a:r>
          <a:r>
            <a:rPr lang="it-IT" sz="1600" b="1" kern="1200">
              <a:latin typeface="Calibri" panose="020F0502020204030204" pitchFamily="34" charset="0"/>
            </a:rPr>
            <a:t>Literacy</a:t>
          </a:r>
          <a:r>
            <a:rPr lang="it-IT" sz="1600" kern="1200">
              <a:latin typeface="Calibri" panose="020F0502020204030204" pitchFamily="34" charset="0"/>
            </a:rPr>
            <a:t>, </a:t>
          </a:r>
          <a:r>
            <a:rPr lang="it-IT" sz="1600" b="1" kern="1200">
              <a:latin typeface="Calibri" panose="020F0502020204030204" pitchFamily="34" charset="0"/>
            </a:rPr>
            <a:t>Numeracy</a:t>
          </a:r>
          <a:r>
            <a:rPr lang="it-IT" sz="1600" kern="1200">
              <a:latin typeface="Calibri" panose="020F0502020204030204" pitchFamily="34" charset="0"/>
            </a:rPr>
            <a:t> e </a:t>
          </a:r>
          <a:r>
            <a:rPr lang="it-IT" sz="1600" b="1" kern="1200">
              <a:latin typeface="Calibri" panose="020F0502020204030204" pitchFamily="34" charset="0"/>
            </a:rPr>
            <a:t>Problem solving</a:t>
          </a:r>
          <a:r>
            <a:rPr lang="it-IT" sz="1600" kern="1200">
              <a:latin typeface="Calibri" panose="020F0502020204030204" pitchFamily="34" charset="0"/>
            </a:rPr>
            <a:t>)</a:t>
          </a:r>
          <a:endParaRPr lang="it-IT" sz="1600" kern="1200" dirty="0">
            <a:latin typeface="Calibri" panose="020F0502020204030204" pitchFamily="34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kern="1200">
              <a:latin typeface="Calibri" panose="020F0502020204030204" pitchFamily="34" charset="0"/>
            </a:rPr>
            <a:t>Modulo delle prove non cognitive (</a:t>
          </a:r>
          <a:r>
            <a:rPr lang="it-IT" sz="1600" b="1" kern="1200">
              <a:latin typeface="Calibri" panose="020F0502020204030204" pitchFamily="34" charset="0"/>
            </a:rPr>
            <a:t>Competenze agite</a:t>
          </a:r>
          <a:r>
            <a:rPr lang="it-IT" sz="1600" kern="1200">
              <a:latin typeface="Calibri" panose="020F0502020204030204" pitchFamily="34" charset="0"/>
            </a:rPr>
            <a:t>, </a:t>
          </a:r>
          <a:r>
            <a:rPr lang="it-IT" sz="1600" b="1" kern="1200">
              <a:latin typeface="Calibri" panose="020F0502020204030204" pitchFamily="34" charset="0"/>
            </a:rPr>
            <a:t>Interessi e obiettivi di carriera</a:t>
          </a:r>
          <a:r>
            <a:rPr lang="it-IT" sz="1600" kern="1200">
              <a:latin typeface="Calibri" panose="020F0502020204030204" pitchFamily="34" charset="0"/>
            </a:rPr>
            <a:t>, </a:t>
          </a:r>
          <a:r>
            <a:rPr lang="it-IT" sz="1600" b="1" kern="1200">
              <a:latin typeface="Calibri" panose="020F0502020204030204" pitchFamily="34" charset="0"/>
            </a:rPr>
            <a:t>Benessere soggettivo e salute</a:t>
          </a:r>
          <a:r>
            <a:rPr lang="it-IT" sz="1600" kern="1200">
              <a:latin typeface="Calibri" panose="020F0502020204030204" pitchFamily="34" charset="0"/>
            </a:rPr>
            <a:t>)</a:t>
          </a:r>
          <a:endParaRPr lang="it-IT" sz="1600" kern="1200" dirty="0">
            <a:latin typeface="Calibri" panose="020F0502020204030204" pitchFamily="34" charset="0"/>
          </a:endParaRPr>
        </a:p>
      </dsp:txBody>
      <dsp:txXfrm rot="-5400000">
        <a:off x="2535516" y="2163808"/>
        <a:ext cx="5161924" cy="1846216"/>
      </dsp:txXfrm>
    </dsp:sp>
    <dsp:sp modelId="{B60E7023-8AB4-4A71-A3D2-BF999F0B35F1}">
      <dsp:nvSpPr>
        <dsp:cNvPr id="0" name=""/>
        <dsp:cNvSpPr/>
      </dsp:nvSpPr>
      <dsp:spPr>
        <a:xfrm>
          <a:off x="333423" y="1985289"/>
          <a:ext cx="2138606" cy="2137677"/>
        </a:xfrm>
        <a:prstGeom prst="roundRect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>
              <a:latin typeface="Calibri" panose="020F0502020204030204" pitchFamily="34" charset="0"/>
            </a:rPr>
            <a:t>Di cosa è fatto</a:t>
          </a:r>
        </a:p>
      </dsp:txBody>
      <dsp:txXfrm>
        <a:off x="437776" y="2089642"/>
        <a:ext cx="1929900" cy="1928971"/>
      </dsp:txXfrm>
    </dsp:sp>
    <dsp:sp modelId="{AE31E6CB-A234-4225-B911-5CAFBA23CD76}">
      <dsp:nvSpPr>
        <dsp:cNvPr id="0" name=""/>
        <dsp:cNvSpPr/>
      </dsp:nvSpPr>
      <dsp:spPr>
        <a:xfrm rot="5400000">
          <a:off x="4455521" y="2315045"/>
          <a:ext cx="1455935" cy="5425373"/>
        </a:xfrm>
        <a:prstGeom prst="round2Same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kern="1200" dirty="0">
              <a:latin typeface="Calibri" panose="020F0502020204030204" pitchFamily="34" charset="0"/>
            </a:rPr>
            <a:t>In auto-somministrazione attraverso un pc collegato a una  piattaforma on line</a:t>
          </a: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kern="1200" dirty="0">
              <a:latin typeface="Calibri" panose="020F0502020204030204" pitchFamily="34" charset="0"/>
            </a:rPr>
            <a:t>Serve un codice d’accesso di 10 cifre</a:t>
          </a:r>
        </a:p>
      </dsp:txBody>
      <dsp:txXfrm rot="-5400000">
        <a:off x="2470803" y="4370837"/>
        <a:ext cx="5354300" cy="1313789"/>
      </dsp:txXfrm>
    </dsp:sp>
    <dsp:sp modelId="{972979AF-158A-4739-BB72-784DAC61E781}">
      <dsp:nvSpPr>
        <dsp:cNvPr id="0" name=""/>
        <dsp:cNvSpPr/>
      </dsp:nvSpPr>
      <dsp:spPr>
        <a:xfrm>
          <a:off x="333423" y="4213963"/>
          <a:ext cx="2137378" cy="1627536"/>
        </a:xfrm>
        <a:prstGeom prst="roundRect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>
              <a:latin typeface="Calibri" panose="020F0502020204030204" pitchFamily="34" charset="0"/>
            </a:rPr>
            <a:t>Come e dove si usa</a:t>
          </a:r>
          <a:endParaRPr lang="it-IT" sz="2400" kern="1200" dirty="0">
            <a:latin typeface="Calibri" panose="020F0502020204030204" pitchFamily="34" charset="0"/>
          </a:endParaRPr>
        </a:p>
      </dsp:txBody>
      <dsp:txXfrm>
        <a:off x="412873" y="4293413"/>
        <a:ext cx="1978478" cy="14686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010CDC-F791-4183-9D11-5B9DF44DD66F}">
      <dsp:nvSpPr>
        <dsp:cNvPr id="0" name=""/>
        <dsp:cNvSpPr/>
      </dsp:nvSpPr>
      <dsp:spPr>
        <a:xfrm>
          <a:off x="1841884" y="1233202"/>
          <a:ext cx="1823276" cy="1654769"/>
        </a:xfrm>
        <a:prstGeom prst="gear9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latin typeface="Calibri" panose="020F0502020204030204" pitchFamily="34" charset="0"/>
            </a:rPr>
            <a:t>Questionario del docente sperimentatore</a:t>
          </a:r>
        </a:p>
      </dsp:txBody>
      <dsp:txXfrm>
        <a:off x="2195850" y="1620824"/>
        <a:ext cx="1115344" cy="850585"/>
      </dsp:txXfrm>
    </dsp:sp>
    <dsp:sp modelId="{56641ACA-E80A-4328-8601-EA01A74926AB}">
      <dsp:nvSpPr>
        <dsp:cNvPr id="0" name=""/>
        <dsp:cNvSpPr/>
      </dsp:nvSpPr>
      <dsp:spPr>
        <a:xfrm>
          <a:off x="510219" y="720429"/>
          <a:ext cx="1611622" cy="1289463"/>
        </a:xfrm>
        <a:prstGeom prst="gear6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1" kern="1200" dirty="0">
              <a:latin typeface="Calibri" panose="020F0502020204030204" pitchFamily="34" charset="0"/>
            </a:rPr>
            <a:t>Questionario di gradimento del discente</a:t>
          </a:r>
        </a:p>
      </dsp:txBody>
      <dsp:txXfrm>
        <a:off x="881675" y="1047017"/>
        <a:ext cx="868710" cy="636287"/>
      </dsp:txXfrm>
    </dsp:sp>
    <dsp:sp modelId="{CC50D70C-53EC-49BB-8F3D-871ABDCF8530}">
      <dsp:nvSpPr>
        <dsp:cNvPr id="0" name=""/>
        <dsp:cNvSpPr/>
      </dsp:nvSpPr>
      <dsp:spPr>
        <a:xfrm>
          <a:off x="1870397" y="869028"/>
          <a:ext cx="2180804" cy="2180804"/>
        </a:xfrm>
        <a:prstGeom prst="circularArrow">
          <a:avLst>
            <a:gd name="adj1" fmla="val 4878"/>
            <a:gd name="adj2" fmla="val 312630"/>
            <a:gd name="adj3" fmla="val 3058730"/>
            <a:gd name="adj4" fmla="val 15339591"/>
            <a:gd name="adj5" fmla="val 5691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E15518C1-BD47-4B81-AF17-CFCD9F12530C}">
      <dsp:nvSpPr>
        <dsp:cNvPr id="0" name=""/>
        <dsp:cNvSpPr/>
      </dsp:nvSpPr>
      <dsp:spPr>
        <a:xfrm>
          <a:off x="285288" y="402036"/>
          <a:ext cx="1781175" cy="164890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EF11-5A3A-4F45-813D-CD6137E2CA3E}" type="datetimeFigureOut">
              <a:rPr lang="it-IT" smtClean="0"/>
              <a:t>24/05/19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130F-E033-764E-95E9-A858D628F6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7728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EF11-5A3A-4F45-813D-CD6137E2CA3E}" type="datetimeFigureOut">
              <a:rPr lang="it-IT" smtClean="0"/>
              <a:t>24/05/19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130F-E033-764E-95E9-A858D628F6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077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EF11-5A3A-4F45-813D-CD6137E2CA3E}" type="datetimeFigureOut">
              <a:rPr lang="it-IT" smtClean="0"/>
              <a:t>24/05/19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130F-E033-764E-95E9-A858D628F6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0319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EF11-5A3A-4F45-813D-CD6137E2CA3E}" type="datetimeFigureOut">
              <a:rPr lang="it-IT" smtClean="0"/>
              <a:t>24/05/19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130F-E033-764E-95E9-A858D628F6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451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EF11-5A3A-4F45-813D-CD6137E2CA3E}" type="datetimeFigureOut">
              <a:rPr lang="it-IT" smtClean="0"/>
              <a:t>24/05/19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130F-E033-764E-95E9-A858D628F6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6345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EF11-5A3A-4F45-813D-CD6137E2CA3E}" type="datetimeFigureOut">
              <a:rPr lang="it-IT" smtClean="0"/>
              <a:t>24/05/19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130F-E033-764E-95E9-A858D628F6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2091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EF11-5A3A-4F45-813D-CD6137E2CA3E}" type="datetimeFigureOut">
              <a:rPr lang="it-IT" smtClean="0"/>
              <a:t>24/05/19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130F-E033-764E-95E9-A858D628F6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5878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EF11-5A3A-4F45-813D-CD6137E2CA3E}" type="datetimeFigureOut">
              <a:rPr lang="it-IT" smtClean="0"/>
              <a:t>24/05/19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130F-E033-764E-95E9-A858D628F6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8374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EF11-5A3A-4F45-813D-CD6137E2CA3E}" type="datetimeFigureOut">
              <a:rPr lang="it-IT" smtClean="0"/>
              <a:t>24/05/19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130F-E033-764E-95E9-A858D628F6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9098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EF11-5A3A-4F45-813D-CD6137E2CA3E}" type="datetimeFigureOut">
              <a:rPr lang="it-IT" smtClean="0"/>
              <a:t>24/05/19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130F-E033-764E-95E9-A858D628F6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6232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0EF11-5A3A-4F45-813D-CD6137E2CA3E}" type="datetimeFigureOut">
              <a:rPr lang="it-IT" smtClean="0"/>
              <a:t>24/05/19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130F-E033-764E-95E9-A858D628F6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735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0EF11-5A3A-4F45-813D-CD6137E2CA3E}" type="datetimeFigureOut">
              <a:rPr lang="it-IT" smtClean="0"/>
              <a:t>24/05/19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0130F-E033-764E-95E9-A858D628F6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171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631662"/>
            <a:ext cx="7772400" cy="160190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it-IT" b="1" i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  <a:t>La sperimentazione di </a:t>
            </a:r>
            <a:r>
              <a:rPr lang="it-IT" b="1" i="1" dirty="0" err="1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  <a:t>Piaac</a:t>
            </a:r>
            <a:r>
              <a:rPr lang="it-IT" b="1" i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  <a:t> on line nei CPIA: possibili applicazioni nel sistema dell’Istruzione degli adulti. </a:t>
            </a:r>
            <a:br>
              <a:rPr lang="it-IT" b="1" i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ea typeface="Trebuchet MS"/>
                <a:cs typeface="Trebuchet MS"/>
                <a:sym typeface="Trebuchet MS"/>
              </a:rPr>
            </a:br>
            <a:endParaRPr lang="it-IT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CQF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3565002"/>
            <a:ext cx="6819900" cy="3206187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D7CD7130-EEDF-F745-B1D1-23CDE8B56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776" y="125969"/>
            <a:ext cx="2571750" cy="1057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F6B75A2-7BAA-CD48-800C-DE4C8ACE371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" y="0"/>
            <a:ext cx="1750060" cy="1099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 descr="download (2).jpg">
            <a:extLst>
              <a:ext uri="{FF2B5EF4-FFF2-40B4-BE49-F238E27FC236}">
                <a16:creationId xmlns:a16="http://schemas.microsoft.com/office/drawing/2014/main" id="{1EF6D9B2-28D4-1843-9545-A236A953E6F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658" y="210151"/>
            <a:ext cx="1355584" cy="8894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6618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9220844"/>
              </p:ext>
            </p:extLst>
          </p:nvPr>
        </p:nvGraphicFramePr>
        <p:xfrm>
          <a:off x="516273" y="1590356"/>
          <a:ext cx="3973272" cy="3223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olo 4"/>
          <p:cNvSpPr txBox="1">
            <a:spLocks noGrp="1"/>
          </p:cNvSpPr>
          <p:nvPr>
            <p:ph type="title"/>
          </p:nvPr>
        </p:nvSpPr>
        <p:spPr>
          <a:xfrm>
            <a:off x="457200" y="553750"/>
            <a:ext cx="8229600" cy="5847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3200" b="1" cap="small" spc="150" dirty="0">
                <a:solidFill>
                  <a:srgbClr val="FF0000"/>
                </a:solidFill>
                <a:latin typeface="Calibri" panose="020F0502020204030204" pitchFamily="34" charset="0"/>
              </a:rPr>
              <a:t>Gli strumenti del monitoraggio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118100" y="2910765"/>
            <a:ext cx="3950841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>
                <a:latin typeface="Calibri" panose="020F0502020204030204" pitchFamily="34" charset="0"/>
              </a:rPr>
              <a:t>È composto da </a:t>
            </a:r>
            <a:r>
              <a:rPr lang="it-IT" b="1" dirty="0">
                <a:latin typeface="Calibri" panose="020F0502020204030204" pitchFamily="34" charset="0"/>
              </a:rPr>
              <a:t>4 sezioni</a:t>
            </a:r>
            <a:r>
              <a:rPr lang="it-IT" dirty="0">
                <a:latin typeface="Calibri" panose="020F0502020204030204" pitchFamily="34" charset="0"/>
              </a:rPr>
              <a:t>:</a:t>
            </a:r>
          </a:p>
          <a:p>
            <a:pPr marL="400050" indent="-400050">
              <a:buAutoNum type="romanUcPeriod"/>
            </a:pPr>
            <a:r>
              <a:rPr lang="it-IT" dirty="0">
                <a:latin typeface="Calibri" panose="020F0502020204030204" pitchFamily="34" charset="0"/>
              </a:rPr>
              <a:t>Fruibilità dello strumento Piaac on line</a:t>
            </a:r>
          </a:p>
          <a:p>
            <a:pPr marL="400050" indent="-400050">
              <a:buAutoNum type="romanUcPeriod"/>
            </a:pPr>
            <a:r>
              <a:rPr lang="it-IT" dirty="0">
                <a:latin typeface="Calibri" panose="020F0502020204030204" pitchFamily="34" charset="0"/>
              </a:rPr>
              <a:t>Utilità dello strumento Piaac on line</a:t>
            </a:r>
          </a:p>
          <a:p>
            <a:pPr marL="400050" indent="-400050">
              <a:buAutoNum type="romanUcPeriod"/>
            </a:pPr>
            <a:r>
              <a:rPr lang="it-IT" dirty="0">
                <a:latin typeface="Calibri" panose="020F0502020204030204" pitchFamily="34" charset="0"/>
              </a:rPr>
              <a:t>Confronto con altri strumenti di rilevazione</a:t>
            </a:r>
          </a:p>
          <a:p>
            <a:pPr marL="400050" indent="-400050">
              <a:buAutoNum type="romanUcPeriod"/>
            </a:pPr>
            <a:r>
              <a:rPr lang="it-IT" dirty="0">
                <a:latin typeface="Calibri" panose="020F0502020204030204" pitchFamily="34" charset="0"/>
              </a:rPr>
              <a:t>Opinioni sulla sperimentazione di Piaac on line</a:t>
            </a:r>
          </a:p>
        </p:txBody>
      </p:sp>
    </p:spTree>
    <p:extLst>
      <p:ext uri="{BB962C8B-B14F-4D97-AF65-F5344CB8AC3E}">
        <p14:creationId xmlns:p14="http://schemas.microsoft.com/office/powerpoint/2010/main" val="3131821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it-IT" sz="3200" b="1" cap="small" dirty="0">
                <a:solidFill>
                  <a:srgbClr val="FF0000"/>
                </a:solidFill>
              </a:rPr>
              <a:t>Le ricadute della sperimentazione:</a:t>
            </a:r>
            <a:br>
              <a:rPr lang="it-IT" sz="3200" b="1" cap="small" dirty="0">
                <a:solidFill>
                  <a:srgbClr val="FF0000"/>
                </a:solidFill>
              </a:rPr>
            </a:br>
            <a:r>
              <a:rPr lang="it-IT" sz="2400" b="1" cap="small" dirty="0">
                <a:solidFill>
                  <a:srgbClr val="FF0000"/>
                </a:solidFill>
              </a:rPr>
              <a:t>LA PROFILATURA</a:t>
            </a:r>
          </a:p>
        </p:txBody>
      </p:sp>
      <p:sp>
        <p:nvSpPr>
          <p:cNvPr id="5" name="Segnaposto contenuto 4"/>
          <p:cNvSpPr txBox="1">
            <a:spLocks noGrp="1"/>
          </p:cNvSpPr>
          <p:nvPr>
            <p:ph idx="1"/>
          </p:nvPr>
        </p:nvSpPr>
        <p:spPr>
          <a:xfrm>
            <a:off x="723900" y="2552701"/>
            <a:ext cx="3352800" cy="32439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8900" indent="-88900" algn="ctr">
              <a:buFont typeface="Arial" panose="020B0604020202020204" pitchFamily="34" charset="0"/>
              <a:buChar char="•"/>
            </a:pPr>
            <a:r>
              <a:rPr lang="it-IT" dirty="0">
                <a:latin typeface="Calibri" panose="020F0502020204030204" pitchFamily="34" charset="0"/>
              </a:rPr>
              <a:t> Individuazione competenze</a:t>
            </a:r>
          </a:p>
          <a:p>
            <a:pPr marL="88900" indent="-88900" algn="ctr">
              <a:buFont typeface="Arial" panose="020B0604020202020204" pitchFamily="34" charset="0"/>
              <a:buChar char="•"/>
            </a:pPr>
            <a:r>
              <a:rPr lang="it-IT" dirty="0">
                <a:latin typeface="Calibri" panose="020F0502020204030204" pitchFamily="34" charset="0"/>
              </a:rPr>
              <a:t> Valutazione preliminare</a:t>
            </a:r>
          </a:p>
          <a:p>
            <a:pPr marL="88900" indent="-88900" algn="ctr">
              <a:buFont typeface="Arial" panose="020B0604020202020204" pitchFamily="34" charset="0"/>
              <a:buChar char="•"/>
            </a:pPr>
            <a:r>
              <a:rPr lang="it-IT" dirty="0">
                <a:latin typeface="Calibri" panose="020F0502020204030204" pitchFamily="34" charset="0"/>
              </a:rPr>
              <a:t> Riconoscimento crediti in ingresso</a:t>
            </a:r>
          </a:p>
        </p:txBody>
      </p:sp>
      <p:cxnSp>
        <p:nvCxnSpPr>
          <p:cNvPr id="7" name="Connettore 2 6"/>
          <p:cNvCxnSpPr/>
          <p:nvPr/>
        </p:nvCxnSpPr>
        <p:spPr>
          <a:xfrm>
            <a:off x="4470400" y="4203871"/>
            <a:ext cx="1269246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5956301" y="3788372"/>
            <a:ext cx="2857500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Calibri" panose="020F0502020204030204" pitchFamily="34" charset="0"/>
              </a:rPr>
              <a:t>Personalizzazione </a:t>
            </a:r>
          </a:p>
          <a:p>
            <a:pPr algn="ctr"/>
            <a:r>
              <a:rPr lang="it-IT" sz="2400" dirty="0">
                <a:latin typeface="Calibri" panose="020F0502020204030204" pitchFamily="34" charset="0"/>
              </a:rPr>
              <a:t>dei curricoli</a:t>
            </a:r>
          </a:p>
        </p:txBody>
      </p:sp>
    </p:spTree>
    <p:extLst>
      <p:ext uri="{BB962C8B-B14F-4D97-AF65-F5344CB8AC3E}">
        <p14:creationId xmlns:p14="http://schemas.microsoft.com/office/powerpoint/2010/main" val="3554129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rgbClr val="4F81B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Cos’è PIAAC online?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it-IT" dirty="0"/>
              <a:t>L’organizzazione per la Cooperazione e lo Sviluppo Economico (OCSE) di concerto con l’Educational </a:t>
            </a:r>
            <a:r>
              <a:rPr lang="it-IT" dirty="0" err="1"/>
              <a:t>Testing</a:t>
            </a:r>
            <a:r>
              <a:rPr lang="it-IT" dirty="0"/>
              <a:t> Service (ETS) ha creato questo strumento innovativo chiamato originariamente “PIAAC  - Formazione &amp; Competenze Online” per valutare le competenze della popolazione giovane e adulta.</a:t>
            </a:r>
          </a:p>
        </p:txBody>
      </p:sp>
    </p:spTree>
    <p:extLst>
      <p:ext uri="{BB962C8B-B14F-4D97-AF65-F5344CB8AC3E}">
        <p14:creationId xmlns:p14="http://schemas.microsoft.com/office/powerpoint/2010/main" val="3670223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22300"/>
            <a:ext cx="8229600" cy="55038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it-IT" dirty="0"/>
              <a:t>PIAAC  (</a:t>
            </a:r>
            <a:r>
              <a:rPr lang="it-IT" dirty="0" err="1"/>
              <a:t>Programme</a:t>
            </a:r>
            <a:r>
              <a:rPr lang="it-IT" dirty="0"/>
              <a:t> for the </a:t>
            </a:r>
            <a:r>
              <a:rPr lang="it-IT" dirty="0" err="1"/>
              <a:t>Internatinal</a:t>
            </a:r>
            <a:r>
              <a:rPr lang="it-IT" dirty="0"/>
              <a:t> </a:t>
            </a:r>
            <a:r>
              <a:rPr lang="it-IT" dirty="0" err="1"/>
              <a:t>Assessment</a:t>
            </a:r>
            <a:r>
              <a:rPr lang="it-IT" dirty="0"/>
              <a:t> of </a:t>
            </a:r>
            <a:r>
              <a:rPr lang="it-IT" dirty="0" err="1"/>
              <a:t>Adult</a:t>
            </a:r>
            <a:r>
              <a:rPr lang="it-IT" dirty="0"/>
              <a:t> </a:t>
            </a:r>
            <a:r>
              <a:rPr lang="it-IT" dirty="0" err="1"/>
              <a:t>Competencies</a:t>
            </a:r>
            <a:r>
              <a:rPr lang="it-IT" dirty="0"/>
              <a:t>) misura una serie di competenze, cognitive e non cognitive, necessarie per assicurare agli individui una piena partecipazione alla società moderna.</a:t>
            </a:r>
          </a:p>
          <a:p>
            <a:endParaRPr lang="it-IT" dirty="0"/>
          </a:p>
          <a:p>
            <a:r>
              <a:rPr lang="it-IT" dirty="0"/>
              <a:t>Queste competenze e conoscenze includono la capacità di comprendere e utilizzare testi stampati e testi digitali, numeri e tabelle, e risolvere problemi in ambienti tecnologicamente avanzati.</a:t>
            </a:r>
          </a:p>
        </p:txBody>
      </p:sp>
    </p:spTree>
    <p:extLst>
      <p:ext uri="{BB962C8B-B14F-4D97-AF65-F5344CB8AC3E}">
        <p14:creationId xmlns:p14="http://schemas.microsoft.com/office/powerpoint/2010/main" val="3413293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00100"/>
            <a:ext cx="8229600" cy="53260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it-IT" dirty="0"/>
              <a:t>La valutazione fornisce anche una misurazione sulle abilità di base nella lettura (vocabolario, elaborazione di frasi e comprensione di brani), per rilevare informazioni più dettagliate su coloro che possiedono una scarsa alfabetizzazione.</a:t>
            </a:r>
          </a:p>
          <a:p>
            <a:endParaRPr lang="it-IT" dirty="0"/>
          </a:p>
          <a:p>
            <a:r>
              <a:rPr lang="it-IT" dirty="0"/>
              <a:t>Lo strumento include anche una serie di moduli opzionali non cognitivi, che consentono di ottenere informazioni sul possesso e sulle modalità con cui vengono usate le competenze sul lavoro o a casa, sugli interessi e obiettivi di carriera, benessere soggettivo e sulla salute.</a:t>
            </a:r>
          </a:p>
        </p:txBody>
      </p:sp>
    </p:spTree>
    <p:extLst>
      <p:ext uri="{BB962C8B-B14F-4D97-AF65-F5344CB8AC3E}">
        <p14:creationId xmlns:p14="http://schemas.microsoft.com/office/powerpoint/2010/main" val="1010381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0200"/>
            <a:ext cx="8229600" cy="11176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it-IT" b="1" dirty="0">
                <a:solidFill>
                  <a:srgbClr val="0070C0"/>
                </a:solidFill>
              </a:rPr>
              <a:t>Obiettivo della sperimentazione</a:t>
            </a:r>
            <a:br>
              <a:rPr lang="it-IT" b="1" dirty="0">
                <a:solidFill>
                  <a:srgbClr val="0070C0"/>
                </a:solidFill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133350" indent="0" algn="just">
              <a:spcBef>
                <a:spcPts val="0"/>
              </a:spcBef>
              <a:buNone/>
            </a:pPr>
            <a:endParaRPr lang="it-IT" sz="1400" dirty="0"/>
          </a:p>
          <a:p>
            <a:pPr marL="133350" indent="0" algn="just">
              <a:spcBef>
                <a:spcPts val="0"/>
              </a:spcBef>
              <a:buNone/>
            </a:pPr>
            <a:r>
              <a:rPr lang="it-IT" dirty="0"/>
              <a:t>Contribuire alla personalizzazione del percorso scolastico-formativo degli allievi/e dei CPIA attraverso la sperimentazione di uno strumento di </a:t>
            </a:r>
            <a:r>
              <a:rPr lang="it-IT" i="1" dirty="0"/>
              <a:t>self-</a:t>
            </a:r>
            <a:r>
              <a:rPr lang="it-IT" i="1" dirty="0" err="1"/>
              <a:t>assessment</a:t>
            </a:r>
            <a:r>
              <a:rPr lang="it-IT" dirty="0"/>
              <a:t>, </a:t>
            </a:r>
            <a:r>
              <a:rPr lang="it-IT" b="1" i="1" dirty="0">
                <a:solidFill>
                  <a:srgbClr val="0070C0"/>
                </a:solidFill>
              </a:rPr>
              <a:t>PIAAC online</a:t>
            </a:r>
            <a:r>
              <a:rPr lang="it-IT" dirty="0"/>
              <a:t>, in grado di valutare il possesso delle competenze fondamentali definite dall’OCSE (</a:t>
            </a:r>
            <a:r>
              <a:rPr lang="it-IT" i="1" dirty="0" err="1"/>
              <a:t>literacy</a:t>
            </a:r>
            <a:r>
              <a:rPr lang="it-IT" dirty="0"/>
              <a:t>, </a:t>
            </a:r>
            <a:r>
              <a:rPr lang="it-IT" i="1" dirty="0" err="1"/>
              <a:t>numeracy</a:t>
            </a:r>
            <a:r>
              <a:rPr lang="it-IT" dirty="0"/>
              <a:t> e </a:t>
            </a:r>
            <a:r>
              <a:rPr lang="it-IT" i="1" dirty="0" err="1"/>
              <a:t>problem</a:t>
            </a:r>
            <a:r>
              <a:rPr lang="it-IT" i="1" dirty="0"/>
              <a:t> </a:t>
            </a:r>
            <a:r>
              <a:rPr lang="it-IT" i="1" dirty="0" err="1"/>
              <a:t>solving</a:t>
            </a:r>
            <a:r>
              <a:rPr lang="it-IT" i="1" dirty="0"/>
              <a:t> in ambienti tecnologicamente avanzati</a:t>
            </a:r>
            <a:r>
              <a:rPr lang="it-IT" dirty="0"/>
              <a:t>).</a:t>
            </a:r>
          </a:p>
          <a:p>
            <a:pPr marL="133350" indent="0" algn="just">
              <a:spcBef>
                <a:spcPts val="0"/>
              </a:spcBef>
              <a:buNone/>
            </a:pPr>
            <a:endParaRPr lang="it-IT" dirty="0"/>
          </a:p>
          <a:p>
            <a:pPr marL="133350" indent="0" algn="just">
              <a:spcBef>
                <a:spcPts val="0"/>
              </a:spcBef>
              <a:buNone/>
            </a:pPr>
            <a:r>
              <a:rPr lang="it-IT" dirty="0"/>
              <a:t>Consentire l’individuazione delle competenze in ingresso, la loro valutazione e il riconoscimento dei </a:t>
            </a:r>
            <a:r>
              <a:rPr lang="it-IT" b="1" dirty="0">
                <a:solidFill>
                  <a:srgbClr val="FF0000"/>
                </a:solidFill>
              </a:rPr>
              <a:t>crediti formativi acquisiti </a:t>
            </a:r>
            <a:r>
              <a:rPr lang="it-IT" dirty="0"/>
              <a:t>in vista di un’efficace personalizzazione dell’offerta formativa (PSP).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20089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6343256"/>
              </p:ext>
            </p:extLst>
          </p:nvPr>
        </p:nvGraphicFramePr>
        <p:xfrm>
          <a:off x="421954" y="444500"/>
          <a:ext cx="8229600" cy="584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2792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>
                <a:solidFill>
                  <a:srgbClr val="FF0000"/>
                </a:solidFill>
              </a:rPr>
              <a:t>ARTICOLAZIONE</a:t>
            </a:r>
          </a:p>
        </p:txBody>
      </p:sp>
      <p:sp>
        <p:nvSpPr>
          <p:cNvPr id="4" name="Segnaposto contenuto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442582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b="1" spc="150" dirty="0">
                <a:solidFill>
                  <a:schemeClr val="tx1"/>
                </a:solidFill>
                <a:latin typeface="Calibri" panose="020F0502020204030204" pitchFamily="34" charset="0"/>
              </a:rPr>
              <a:t>Le fasi </a:t>
            </a:r>
          </a:p>
          <a:p>
            <a:pPr marL="285750" indent="-107950" algn="just">
              <a:buFont typeface="Arial" panose="020B0604020202020204" pitchFamily="34" charset="0"/>
              <a:buChar char="•"/>
            </a:pPr>
            <a:r>
              <a:rPr lang="it-IT" i="1" dirty="0">
                <a:solidFill>
                  <a:schemeClr val="tx1"/>
                </a:solidFill>
                <a:latin typeface="Calibri" panose="020F0502020204030204" pitchFamily="34" charset="0"/>
              </a:rPr>
              <a:t> Formazione dei docenti sperimentatori</a:t>
            </a:r>
          </a:p>
          <a:p>
            <a:pPr marL="285750" indent="-107950" algn="just">
              <a:buFont typeface="Arial" panose="020B0604020202020204" pitchFamily="34" charset="0"/>
              <a:buChar char="•"/>
            </a:pPr>
            <a:r>
              <a:rPr lang="it-IT" i="1" dirty="0">
                <a:solidFill>
                  <a:schemeClr val="tx1"/>
                </a:solidFill>
                <a:latin typeface="Calibri" panose="020F0502020204030204" pitchFamily="34" charset="0"/>
              </a:rPr>
              <a:t>Somministrazione di Piaac on line ai discenti dei CPIA (II Periodo Didattico)</a:t>
            </a:r>
          </a:p>
          <a:p>
            <a:pPr marL="285750" indent="-107950" algn="just">
              <a:buFont typeface="Arial" panose="020B0604020202020204" pitchFamily="34" charset="0"/>
              <a:buChar char="•"/>
            </a:pPr>
            <a:r>
              <a:rPr lang="it-IT" i="1" dirty="0">
                <a:solidFill>
                  <a:schemeClr val="tx1"/>
                </a:solidFill>
                <a:latin typeface="Calibri" panose="020F0502020204030204" pitchFamily="34" charset="0"/>
              </a:rPr>
              <a:t>Compilazione dei Questionari (versione docenti e versione discenti)</a:t>
            </a:r>
          </a:p>
          <a:p>
            <a:pPr marL="285750" indent="-107950" algn="just">
              <a:buFont typeface="Arial" panose="020B0604020202020204" pitchFamily="34" charset="0"/>
              <a:buChar char="•"/>
            </a:pPr>
            <a:r>
              <a:rPr lang="it-IT" i="1" dirty="0">
                <a:solidFill>
                  <a:schemeClr val="tx1"/>
                </a:solidFill>
                <a:latin typeface="Calibri" panose="020F0502020204030204" pitchFamily="34" charset="0"/>
              </a:rPr>
              <a:t>Restituzione dei risultati e stesura di un Report finale</a:t>
            </a:r>
          </a:p>
        </p:txBody>
      </p:sp>
    </p:spTree>
    <p:extLst>
      <p:ext uri="{BB962C8B-B14F-4D97-AF65-F5344CB8AC3E}">
        <p14:creationId xmlns:p14="http://schemas.microsoft.com/office/powerpoint/2010/main" val="1037187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it-IT" b="1" spc="150" dirty="0">
                <a:latin typeface="Calibri" panose="020F0502020204030204" pitchFamily="34" charset="0"/>
              </a:rPr>
              <a:t>I soggetti realizzator</a:t>
            </a:r>
            <a:r>
              <a:rPr lang="it-IT" b="1" dirty="0">
                <a:latin typeface="Calibri" panose="020F0502020204030204" pitchFamily="34" charset="0"/>
              </a:rPr>
              <a:t>i</a:t>
            </a:r>
            <a:br>
              <a:rPr lang="it-IT" b="1" dirty="0">
                <a:latin typeface="Calibri" panose="020F0502020204030204" pitchFamily="34" charset="0"/>
              </a:rPr>
            </a:br>
            <a:endParaRPr lang="it-IT" dirty="0"/>
          </a:p>
        </p:txBody>
      </p:sp>
      <p:sp>
        <p:nvSpPr>
          <p:cNvPr id="4" name="Segnaposto contenuto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33424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107950" algn="just">
              <a:buFont typeface="Arial" panose="020B0604020202020204" pitchFamily="34" charset="0"/>
              <a:buChar char="•"/>
            </a:pPr>
            <a:r>
              <a:rPr lang="it-IT" i="1" dirty="0">
                <a:solidFill>
                  <a:schemeClr val="tx1"/>
                </a:solidFill>
                <a:latin typeface="Calibri" panose="020F0502020204030204" pitchFamily="34" charset="0"/>
              </a:rPr>
              <a:t>ANPAL, Struttura 2 e 3</a:t>
            </a:r>
          </a:p>
          <a:p>
            <a:pPr marL="285750" indent="-107950" algn="just">
              <a:buFont typeface="Arial" panose="020B0604020202020204" pitchFamily="34" charset="0"/>
              <a:buChar char="•"/>
            </a:pPr>
            <a:r>
              <a:rPr lang="it-IT" i="1" dirty="0">
                <a:solidFill>
                  <a:schemeClr val="tx1"/>
                </a:solidFill>
                <a:latin typeface="Calibri" panose="020F0502020204030204" pitchFamily="34" charset="0"/>
              </a:rPr>
              <a:t>MIUR, </a:t>
            </a:r>
            <a:r>
              <a:rPr lang="it-IT" i="1" dirty="0">
                <a:solidFill>
                  <a:schemeClr val="tx1"/>
                </a:solidFill>
              </a:rPr>
              <a:t>Direzione generale per gli ordinamenti scolastici e la valutazione del sistema nazionale di istruzione</a:t>
            </a:r>
          </a:p>
          <a:p>
            <a:pPr marL="285750" indent="-107950" algn="just">
              <a:buFont typeface="Arial" panose="020B0604020202020204" pitchFamily="34" charset="0"/>
              <a:buChar char="•"/>
            </a:pPr>
            <a:r>
              <a:rPr lang="it-IT" i="1" dirty="0">
                <a:solidFill>
                  <a:schemeClr val="tx1"/>
                </a:solidFill>
                <a:latin typeface="Calibri" panose="020F0502020204030204" pitchFamily="34" charset="0"/>
              </a:rPr>
              <a:t>18 CPIA (</a:t>
            </a:r>
            <a:r>
              <a:rPr lang="it-IT" i="1" dirty="0">
                <a:latin typeface="Calibri" panose="020F0502020204030204" pitchFamily="34" charset="0"/>
              </a:rPr>
              <a:t>su tutto il territorio nazionale</a:t>
            </a:r>
            <a:r>
              <a:rPr lang="it-IT" i="1" dirty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</a:p>
          <a:p>
            <a:pPr marL="285750" indent="-107950" algn="just">
              <a:buFont typeface="Arial" panose="020B0604020202020204" pitchFamily="34" charset="0"/>
              <a:buChar char="•"/>
            </a:pPr>
            <a:r>
              <a:rPr lang="it-IT" i="1" dirty="0">
                <a:solidFill>
                  <a:schemeClr val="tx1"/>
                </a:solidFill>
                <a:latin typeface="Calibri" panose="020F0502020204030204" pitchFamily="34" charset="0"/>
              </a:rPr>
              <a:t>Comitato tecnico-scientifico</a:t>
            </a:r>
          </a:p>
        </p:txBody>
      </p:sp>
    </p:spTree>
    <p:extLst>
      <p:ext uri="{BB962C8B-B14F-4D97-AF65-F5344CB8AC3E}">
        <p14:creationId xmlns:p14="http://schemas.microsoft.com/office/powerpoint/2010/main" val="941819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/>
          <p:cNvSpPr txBox="1">
            <a:spLocks noGrp="1"/>
          </p:cNvSpPr>
          <p:nvPr>
            <p:ph idx="1"/>
          </p:nvPr>
        </p:nvSpPr>
        <p:spPr>
          <a:xfrm>
            <a:off x="457200" y="2217850"/>
            <a:ext cx="4381500" cy="29361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sz="2800" b="1" i="1" spc="150" dirty="0">
                <a:solidFill>
                  <a:srgbClr val="0000FF"/>
                </a:solidFill>
                <a:latin typeface="Calibri" panose="020F0502020204030204" pitchFamily="34" charset="0"/>
              </a:rPr>
              <a:t>Destinatari </a:t>
            </a:r>
            <a:r>
              <a:rPr lang="it-IT" sz="2800" b="1" i="1" dirty="0">
                <a:solidFill>
                  <a:srgbClr val="0000FF"/>
                </a:solidFill>
                <a:latin typeface="Calibri" panose="020F0502020204030204" pitchFamily="34" charset="0"/>
              </a:rPr>
              <a:t>Intermedi:</a:t>
            </a:r>
            <a:r>
              <a:rPr lang="it-IT" sz="2800" i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it-IT" sz="2800" i="1" dirty="0">
                <a:solidFill>
                  <a:srgbClr val="002060"/>
                </a:solidFill>
                <a:latin typeface="Calibri" panose="020F0502020204030204" pitchFamily="34" charset="0"/>
              </a:rPr>
              <a:t>40 Docenti sperimentatori, Dirigenti, Rete CRRS&amp;S </a:t>
            </a:r>
          </a:p>
          <a:p>
            <a:r>
              <a:rPr lang="it-IT" sz="2800" b="1" i="1" dirty="0">
                <a:solidFill>
                  <a:srgbClr val="0000FF"/>
                </a:solidFill>
                <a:latin typeface="Calibri" panose="020F0502020204030204" pitchFamily="34" charset="0"/>
              </a:rPr>
              <a:t>Destinatari Finali:</a:t>
            </a:r>
            <a:r>
              <a:rPr lang="it-IT" sz="2800" i="1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it-IT" sz="2800" i="1" dirty="0">
                <a:solidFill>
                  <a:srgbClr val="002060"/>
                </a:solidFill>
                <a:latin typeface="Calibri" panose="020F0502020204030204" pitchFamily="34" charset="0"/>
              </a:rPr>
              <a:t>400 Discenti frequentanti il II Periodo Didattico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5555935" y="3134084"/>
            <a:ext cx="3130865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b="1" spc="150" dirty="0">
                <a:solidFill>
                  <a:schemeClr val="tx1"/>
                </a:solidFill>
                <a:latin typeface="Calibri" panose="020F0502020204030204" pitchFamily="34" charset="0"/>
              </a:rPr>
              <a:t>I tempi</a:t>
            </a:r>
          </a:p>
          <a:p>
            <a:pPr algn="just"/>
            <a:r>
              <a:rPr lang="it-IT" i="1" dirty="0">
                <a:solidFill>
                  <a:schemeClr val="tx1"/>
                </a:solidFill>
                <a:latin typeface="Calibri" panose="020F0502020204030204" pitchFamily="34" charset="0"/>
              </a:rPr>
              <a:t>Gennaio – settembre 2019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07818D3-4CD2-B545-A6BB-94B78EA5B5A1}"/>
              </a:ext>
            </a:extLst>
          </p:cNvPr>
          <p:cNvSpPr txBox="1"/>
          <p:nvPr/>
        </p:nvSpPr>
        <p:spPr>
          <a:xfrm>
            <a:off x="4606724" y="937549"/>
            <a:ext cx="2813912" cy="646331"/>
          </a:xfrm>
          <a:prstGeom prst="rect">
            <a:avLst/>
          </a:prstGeom>
          <a:solidFill>
            <a:srgbClr val="92D050"/>
          </a:solidFill>
        </p:spPr>
        <p:txBody>
          <a:bodyPr wrap="none" numCol="1" rtlCol="0">
            <a:spAutoFit/>
          </a:bodyPr>
          <a:lstStyle/>
          <a:p>
            <a:r>
              <a:rPr lang="it-IT" sz="3600" dirty="0"/>
              <a:t>I DESTINATARI</a:t>
            </a:r>
          </a:p>
        </p:txBody>
      </p:sp>
    </p:spTree>
    <p:extLst>
      <p:ext uri="{BB962C8B-B14F-4D97-AF65-F5344CB8AC3E}">
        <p14:creationId xmlns:p14="http://schemas.microsoft.com/office/powerpoint/2010/main" val="11993539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{C654E159-0F4D-AB43-A366-7AE9614E63D0}tf10001122</Template>
  <TotalTime>922</TotalTime>
  <Words>560</Words>
  <Application>Microsoft Macintosh PowerPoint</Application>
  <PresentationFormat>Presentazione su schermo (4:3)</PresentationFormat>
  <Paragraphs>56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Arial</vt:lpstr>
      <vt:lpstr>Calibri</vt:lpstr>
      <vt:lpstr>Trebuchet MS</vt:lpstr>
      <vt:lpstr>Tema di Office</vt:lpstr>
      <vt:lpstr>La sperimentazione di Piaac on line nei CPIA: possibili applicazioni nel sistema dell’Istruzione degli adulti.  </vt:lpstr>
      <vt:lpstr>Cos’è PIAAC online?</vt:lpstr>
      <vt:lpstr>Presentazione standard di PowerPoint</vt:lpstr>
      <vt:lpstr>Presentazione standard di PowerPoint</vt:lpstr>
      <vt:lpstr>Obiettivo della sperimentazione </vt:lpstr>
      <vt:lpstr>Presentazione standard di PowerPoint</vt:lpstr>
      <vt:lpstr>ARTICOLAZIONE</vt:lpstr>
      <vt:lpstr>I soggetti realizzatori </vt:lpstr>
      <vt:lpstr>Presentazione standard di PowerPoint</vt:lpstr>
      <vt:lpstr>Gli strumenti del monitoraggio</vt:lpstr>
      <vt:lpstr>Le ricadute della sperimentazione: LA PROFILATURA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sperimentazione di Piaac on line nei CPIA: possibili applicazioni nella certificazione delle competenze  </dc:title>
  <dc:creator>Utente di Microsoft Office</dc:creator>
  <cp:lastModifiedBy>Sandro Fanara</cp:lastModifiedBy>
  <cp:revision>28</cp:revision>
  <dcterms:created xsi:type="dcterms:W3CDTF">2019-05-21T05:35:23Z</dcterms:created>
  <dcterms:modified xsi:type="dcterms:W3CDTF">2019-05-24T13:30:00Z</dcterms:modified>
</cp:coreProperties>
</file>