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316" r:id="rId3"/>
    <p:sldId id="309" r:id="rId4"/>
    <p:sldId id="324" r:id="rId5"/>
    <p:sldId id="314" r:id="rId6"/>
    <p:sldId id="313" r:id="rId7"/>
    <p:sldId id="334" r:id="rId8"/>
    <p:sldId id="288" r:id="rId9"/>
    <p:sldId id="312" r:id="rId10"/>
    <p:sldId id="319" r:id="rId11"/>
    <p:sldId id="320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21" r:id="rId22"/>
    <p:sldId id="322" r:id="rId23"/>
    <p:sldId id="323" r:id="rId24"/>
  </p:sldIdLst>
  <p:sldSz cx="9144000" cy="5143500" type="screen16x9"/>
  <p:notesSz cx="6797675" cy="98726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CB33"/>
    <a:srgbClr val="8F9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2" autoAdjust="0"/>
    <p:restoredTop sz="94269" autoAdjust="0"/>
  </p:normalViewPr>
  <p:slideViewPr>
    <p:cSldViewPr snapToGrid="0">
      <p:cViewPr>
        <p:scale>
          <a:sx n="140" d="100"/>
          <a:sy n="140" d="100"/>
        </p:scale>
        <p:origin x="-78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1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759836-4C96-4F91-9ADA-4C24E468CD79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5D338BF9-9E39-48A9-8B4D-6220D66CE025}">
      <dgm:prSet phldrT="[Testo]" custT="1"/>
      <dgm:spPr/>
      <dgm:t>
        <a:bodyPr/>
        <a:lstStyle/>
        <a:p>
          <a:r>
            <a:rPr lang="it-IT" sz="2400" dirty="0" smtClean="0">
              <a:solidFill>
                <a:schemeClr val="bg1"/>
              </a:solidFill>
              <a:latin typeface="Calibri" panose="020F0502020204030204" pitchFamily="34" charset="0"/>
            </a:rPr>
            <a:t>Che cos’è</a:t>
          </a:r>
          <a:endParaRPr lang="it-IT" sz="2400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7CD27BB6-040C-4FCE-8523-EFB3C562B397}" type="parTrans" cxnId="{115532B9-F4C9-4375-BE27-C52D12E9E92D}">
      <dgm:prSet/>
      <dgm:spPr/>
      <dgm:t>
        <a:bodyPr/>
        <a:lstStyle/>
        <a:p>
          <a:endParaRPr lang="it-IT"/>
        </a:p>
      </dgm:t>
    </dgm:pt>
    <dgm:pt modelId="{C595B544-197E-4369-B8E5-DD1002EBE333}" type="sibTrans" cxnId="{115532B9-F4C9-4375-BE27-C52D12E9E92D}">
      <dgm:prSet/>
      <dgm:spPr/>
      <dgm:t>
        <a:bodyPr/>
        <a:lstStyle/>
        <a:p>
          <a:endParaRPr lang="it-IT"/>
        </a:p>
      </dgm:t>
    </dgm:pt>
    <dgm:pt modelId="{27C7946C-68E3-40A5-A9CF-B4A0B789A3CD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È uno strumento dell’OCSE per l’autovalutazione delle competenze della popolazione adulta (16 – 65 anni)</a:t>
          </a:r>
          <a:endParaRPr lang="it-IT" sz="1600" dirty="0">
            <a:latin typeface="Calibri" panose="020F0502020204030204" pitchFamily="34" charset="0"/>
          </a:endParaRPr>
        </a:p>
      </dgm:t>
    </dgm:pt>
    <dgm:pt modelId="{BAF94E26-7734-450E-8D0E-BCF9EDD84C70}" type="parTrans" cxnId="{3A35C194-6F2A-4193-A3CB-17DD09F1BDD3}">
      <dgm:prSet/>
      <dgm:spPr/>
      <dgm:t>
        <a:bodyPr/>
        <a:lstStyle/>
        <a:p>
          <a:endParaRPr lang="it-IT"/>
        </a:p>
      </dgm:t>
    </dgm:pt>
    <dgm:pt modelId="{C6B5896E-70CC-4B06-BFC7-8BD465DCF27D}" type="sibTrans" cxnId="{3A35C194-6F2A-4193-A3CB-17DD09F1BDD3}">
      <dgm:prSet/>
      <dgm:spPr/>
      <dgm:t>
        <a:bodyPr/>
        <a:lstStyle/>
        <a:p>
          <a:endParaRPr lang="it-IT"/>
        </a:p>
      </dgm:t>
    </dgm:pt>
    <dgm:pt modelId="{1A3812E1-50EB-4DBC-9C08-1AE74970AA12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Consente di conoscere il livello di possesso delle competenze necessarie per l’attività professionale e per la partecipazione attiva alla vita sociale </a:t>
          </a:r>
          <a:endParaRPr lang="it-IT" sz="1600" dirty="0">
            <a:latin typeface="Calibri" panose="020F0502020204030204" pitchFamily="34" charset="0"/>
          </a:endParaRPr>
        </a:p>
      </dgm:t>
    </dgm:pt>
    <dgm:pt modelId="{08AA8314-3293-4185-8A87-DC1B9FB586DA}" type="parTrans" cxnId="{AAD75E68-53F8-45E1-AB55-59CE7C1064DF}">
      <dgm:prSet/>
      <dgm:spPr/>
      <dgm:t>
        <a:bodyPr/>
        <a:lstStyle/>
        <a:p>
          <a:endParaRPr lang="it-IT"/>
        </a:p>
      </dgm:t>
    </dgm:pt>
    <dgm:pt modelId="{DFD75717-43D2-479D-AB36-77BB6BCA43AC}" type="sibTrans" cxnId="{AAD75E68-53F8-45E1-AB55-59CE7C1064DF}">
      <dgm:prSet/>
      <dgm:spPr/>
      <dgm:t>
        <a:bodyPr/>
        <a:lstStyle/>
        <a:p>
          <a:endParaRPr lang="it-IT"/>
        </a:p>
      </dgm:t>
    </dgm:pt>
    <dgm:pt modelId="{1A95C2B9-D46F-4797-AD1D-A1142A45AC8E}">
      <dgm:prSet phldrT="[Testo]" custT="1"/>
      <dgm:spPr/>
      <dgm:t>
        <a:bodyPr/>
        <a:lstStyle/>
        <a:p>
          <a:r>
            <a:rPr lang="it-IT" sz="2400" dirty="0" smtClean="0">
              <a:solidFill>
                <a:schemeClr val="bg1"/>
              </a:solidFill>
              <a:latin typeface="Calibri" panose="020F0502020204030204" pitchFamily="34" charset="0"/>
            </a:rPr>
            <a:t>Di cosa è fatto</a:t>
          </a:r>
          <a:endParaRPr lang="it-IT" sz="2400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825BE250-5A17-4999-9186-43CE8FD379CA}" type="parTrans" cxnId="{59835B97-861F-4826-9864-52A920B7F8A3}">
      <dgm:prSet/>
      <dgm:spPr/>
      <dgm:t>
        <a:bodyPr/>
        <a:lstStyle/>
        <a:p>
          <a:endParaRPr lang="it-IT"/>
        </a:p>
      </dgm:t>
    </dgm:pt>
    <dgm:pt modelId="{79F17E94-79DF-458C-8122-E9C87674BF55}" type="sibTrans" cxnId="{59835B97-861F-4826-9864-52A920B7F8A3}">
      <dgm:prSet/>
      <dgm:spPr/>
      <dgm:t>
        <a:bodyPr/>
        <a:lstStyle/>
        <a:p>
          <a:endParaRPr lang="it-IT"/>
        </a:p>
      </dgm:t>
    </dgm:pt>
    <dgm:pt modelId="{D6DB4F1E-0659-480E-A44E-ACA53881CBBA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Questionario</a:t>
          </a:r>
          <a:endParaRPr lang="it-IT" sz="1600" dirty="0">
            <a:latin typeface="Calibri" panose="020F0502020204030204" pitchFamily="34" charset="0"/>
          </a:endParaRPr>
        </a:p>
      </dgm:t>
    </dgm:pt>
    <dgm:pt modelId="{0F7B72E1-84B2-4E34-8AF7-DF14164C059B}" type="parTrans" cxnId="{92071A98-9EA1-4C0F-A46A-CB30CCE1BE54}">
      <dgm:prSet/>
      <dgm:spPr/>
      <dgm:t>
        <a:bodyPr/>
        <a:lstStyle/>
        <a:p>
          <a:endParaRPr lang="it-IT"/>
        </a:p>
      </dgm:t>
    </dgm:pt>
    <dgm:pt modelId="{02716F45-115D-4BB9-B434-9680F37768BF}" type="sibTrans" cxnId="{92071A98-9EA1-4C0F-A46A-CB30CCE1BE54}">
      <dgm:prSet/>
      <dgm:spPr/>
      <dgm:t>
        <a:bodyPr/>
        <a:lstStyle/>
        <a:p>
          <a:endParaRPr lang="it-IT"/>
        </a:p>
      </dgm:t>
    </dgm:pt>
    <dgm:pt modelId="{8149072C-5E80-41AF-A765-D8683C93D635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Modulo delle prove non cognitive (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Competenze agite</a:t>
          </a:r>
          <a:r>
            <a:rPr lang="it-IT" sz="1600" dirty="0" smtClean="0">
              <a:latin typeface="Calibri" panose="020F0502020204030204" pitchFamily="34" charset="0"/>
            </a:rPr>
            <a:t>, 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Interessi e obiettivi di carriera</a:t>
          </a:r>
          <a:r>
            <a:rPr lang="it-IT" sz="1600" dirty="0" smtClean="0">
              <a:latin typeface="Calibri" panose="020F0502020204030204" pitchFamily="34" charset="0"/>
            </a:rPr>
            <a:t>, 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Benessere soggettivo e salute</a:t>
          </a:r>
          <a:r>
            <a:rPr lang="it-IT" sz="1600" dirty="0" smtClean="0">
              <a:latin typeface="Calibri" panose="020F0502020204030204" pitchFamily="34" charset="0"/>
            </a:rPr>
            <a:t>)</a:t>
          </a:r>
          <a:endParaRPr lang="it-IT" sz="1600" dirty="0">
            <a:latin typeface="Calibri" panose="020F0502020204030204" pitchFamily="34" charset="0"/>
          </a:endParaRPr>
        </a:p>
      </dgm:t>
    </dgm:pt>
    <dgm:pt modelId="{4E49BB37-C56B-4813-B682-FF2AFC24DC1E}" type="parTrans" cxnId="{D3430AE3-F461-4D67-AFD2-CF15B1C48E49}">
      <dgm:prSet/>
      <dgm:spPr/>
      <dgm:t>
        <a:bodyPr/>
        <a:lstStyle/>
        <a:p>
          <a:endParaRPr lang="it-IT"/>
        </a:p>
      </dgm:t>
    </dgm:pt>
    <dgm:pt modelId="{BA007A21-43D8-45F5-B4BA-672BDC5E9D91}" type="sibTrans" cxnId="{D3430AE3-F461-4D67-AFD2-CF15B1C48E49}">
      <dgm:prSet/>
      <dgm:spPr/>
      <dgm:t>
        <a:bodyPr/>
        <a:lstStyle/>
        <a:p>
          <a:endParaRPr lang="it-IT"/>
        </a:p>
      </dgm:t>
    </dgm:pt>
    <dgm:pt modelId="{A94C3BFD-29C7-4541-B6F9-98F5F5A7CE93}">
      <dgm:prSet phldrT="[Testo]" custT="1"/>
      <dgm:spPr/>
      <dgm:t>
        <a:bodyPr/>
        <a:lstStyle/>
        <a:p>
          <a:r>
            <a:rPr lang="it-IT" sz="2400" dirty="0" smtClean="0">
              <a:solidFill>
                <a:schemeClr val="bg1"/>
              </a:solidFill>
              <a:latin typeface="Calibri" panose="020F0502020204030204" pitchFamily="34" charset="0"/>
            </a:rPr>
            <a:t>Come e dove si usa</a:t>
          </a:r>
          <a:endParaRPr lang="it-IT" sz="2400" dirty="0">
            <a:solidFill>
              <a:schemeClr val="bg1"/>
            </a:solidFill>
            <a:latin typeface="Calibri" panose="020F0502020204030204" pitchFamily="34" charset="0"/>
          </a:endParaRPr>
        </a:p>
      </dgm:t>
    </dgm:pt>
    <dgm:pt modelId="{D023357D-068B-4302-93DF-AC602F5D45C5}" type="parTrans" cxnId="{1793C659-4D3B-4444-8953-B21E55431E27}">
      <dgm:prSet/>
      <dgm:spPr/>
      <dgm:t>
        <a:bodyPr/>
        <a:lstStyle/>
        <a:p>
          <a:endParaRPr lang="it-IT"/>
        </a:p>
      </dgm:t>
    </dgm:pt>
    <dgm:pt modelId="{60E31A24-C697-4C92-82F8-B929571FD26C}" type="sibTrans" cxnId="{1793C659-4D3B-4444-8953-B21E55431E27}">
      <dgm:prSet/>
      <dgm:spPr/>
      <dgm:t>
        <a:bodyPr/>
        <a:lstStyle/>
        <a:p>
          <a:endParaRPr lang="it-IT"/>
        </a:p>
      </dgm:t>
    </dgm:pt>
    <dgm:pt modelId="{E420AF72-AF6F-4F4E-A60E-B5C5E67C30A2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In auto-somministrazione attraverso un pc collegato a una  piattaforma on line</a:t>
          </a:r>
          <a:endParaRPr lang="it-IT" sz="1600" dirty="0">
            <a:latin typeface="Calibri" panose="020F0502020204030204" pitchFamily="34" charset="0"/>
          </a:endParaRPr>
        </a:p>
      </dgm:t>
    </dgm:pt>
    <dgm:pt modelId="{16DE63DB-51E8-423E-A475-4012DCC1BE19}" type="parTrans" cxnId="{CAC3DA5C-ECDD-42BC-9190-ED0A8641B82C}">
      <dgm:prSet/>
      <dgm:spPr/>
      <dgm:t>
        <a:bodyPr/>
        <a:lstStyle/>
        <a:p>
          <a:endParaRPr lang="it-IT"/>
        </a:p>
      </dgm:t>
    </dgm:pt>
    <dgm:pt modelId="{C3E0B286-A7B0-4DEF-B7F9-02D75BCD6A31}" type="sibTrans" cxnId="{CAC3DA5C-ECDD-42BC-9190-ED0A8641B82C}">
      <dgm:prSet/>
      <dgm:spPr/>
      <dgm:t>
        <a:bodyPr/>
        <a:lstStyle/>
        <a:p>
          <a:endParaRPr lang="it-IT"/>
        </a:p>
      </dgm:t>
    </dgm:pt>
    <dgm:pt modelId="{FB54AFE9-2BA1-418E-A053-D171C9E6D515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Serve un codice d’accesso di 10 cifre</a:t>
          </a:r>
          <a:endParaRPr lang="it-IT" sz="1600" dirty="0">
            <a:latin typeface="Calibri" panose="020F0502020204030204" pitchFamily="34" charset="0"/>
          </a:endParaRPr>
        </a:p>
      </dgm:t>
    </dgm:pt>
    <dgm:pt modelId="{9FCFE859-22C8-4A1A-8218-08D26DBB1433}" type="parTrans" cxnId="{F98F722A-C335-468F-8214-4B7DF128AEDA}">
      <dgm:prSet/>
      <dgm:spPr/>
      <dgm:t>
        <a:bodyPr/>
        <a:lstStyle/>
        <a:p>
          <a:endParaRPr lang="it-IT"/>
        </a:p>
      </dgm:t>
    </dgm:pt>
    <dgm:pt modelId="{38B9336B-2CA0-475F-9128-C3CF3E66325F}" type="sibTrans" cxnId="{F98F722A-C335-468F-8214-4B7DF128AEDA}">
      <dgm:prSet/>
      <dgm:spPr/>
      <dgm:t>
        <a:bodyPr/>
        <a:lstStyle/>
        <a:p>
          <a:endParaRPr lang="it-IT"/>
        </a:p>
      </dgm:t>
    </dgm:pt>
    <dgm:pt modelId="{70EB538A-E62D-4D9B-8EC5-2884DB8BF6BA}">
      <dgm:prSet phldrT="[Testo]" custT="1"/>
      <dgm:spPr/>
      <dgm:t>
        <a:bodyPr/>
        <a:lstStyle/>
        <a:p>
          <a:pPr algn="just"/>
          <a:r>
            <a:rPr lang="it-IT" sz="1600" dirty="0" smtClean="0">
              <a:latin typeface="Calibri" panose="020F0502020204030204" pitchFamily="34" charset="0"/>
            </a:rPr>
            <a:t>Modulo delle prove cognitive (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Literacy</a:t>
          </a:r>
          <a:r>
            <a:rPr lang="it-IT" sz="1600" dirty="0" smtClean="0">
              <a:latin typeface="Calibri" panose="020F0502020204030204" pitchFamily="34" charset="0"/>
            </a:rPr>
            <a:t>, 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Numeracy</a:t>
          </a:r>
          <a:r>
            <a:rPr lang="it-IT" sz="1600" dirty="0" smtClean="0">
              <a:latin typeface="Calibri" panose="020F0502020204030204" pitchFamily="34" charset="0"/>
            </a:rPr>
            <a:t> e </a:t>
          </a:r>
          <a:r>
            <a:rPr lang="it-IT" sz="1600" b="1" dirty="0" smtClean="0">
              <a:solidFill>
                <a:srgbClr val="0070C0"/>
              </a:solidFill>
              <a:latin typeface="Calibri" panose="020F0502020204030204" pitchFamily="34" charset="0"/>
            </a:rPr>
            <a:t>Problem solving</a:t>
          </a:r>
          <a:r>
            <a:rPr lang="it-IT" sz="1600" dirty="0" smtClean="0">
              <a:latin typeface="Calibri" panose="020F0502020204030204" pitchFamily="34" charset="0"/>
            </a:rPr>
            <a:t>)</a:t>
          </a:r>
          <a:endParaRPr lang="it-IT" sz="1600" dirty="0">
            <a:latin typeface="Calibri" panose="020F0502020204030204" pitchFamily="34" charset="0"/>
          </a:endParaRPr>
        </a:p>
      </dgm:t>
    </dgm:pt>
    <dgm:pt modelId="{1B4C50EF-F2B6-456A-95B5-C759172B34BA}" type="parTrans" cxnId="{549A95B0-FEEB-44B5-A9CE-41BFAD18FB6B}">
      <dgm:prSet/>
      <dgm:spPr/>
      <dgm:t>
        <a:bodyPr/>
        <a:lstStyle/>
        <a:p>
          <a:endParaRPr lang="it-IT"/>
        </a:p>
      </dgm:t>
    </dgm:pt>
    <dgm:pt modelId="{298FB0B9-4327-4276-8646-926AC720C61A}" type="sibTrans" cxnId="{549A95B0-FEEB-44B5-A9CE-41BFAD18FB6B}">
      <dgm:prSet/>
      <dgm:spPr/>
      <dgm:t>
        <a:bodyPr/>
        <a:lstStyle/>
        <a:p>
          <a:endParaRPr lang="it-IT"/>
        </a:p>
      </dgm:t>
    </dgm:pt>
    <dgm:pt modelId="{B0F88A3E-2332-4DEE-9D3C-7AFE0FB01B74}" type="pres">
      <dgm:prSet presAssocID="{B2759836-4C96-4F91-9ADA-4C24E468CD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30866EA-2161-4C36-B0A4-3641AC8CE500}" type="pres">
      <dgm:prSet presAssocID="{5D338BF9-9E39-48A9-8B4D-6220D66CE025}" presName="linNode" presStyleCnt="0"/>
      <dgm:spPr/>
    </dgm:pt>
    <dgm:pt modelId="{D2FB8FC2-B51B-4649-9294-23D4E6B969CF}" type="pres">
      <dgm:prSet presAssocID="{5D338BF9-9E39-48A9-8B4D-6220D66CE025}" presName="parentText" presStyleLbl="node1" presStyleIdx="0" presStyleCnt="3" custScaleX="73165" custScaleY="11531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4D6D99-57E2-4394-98FF-9189238A916F}" type="pres">
      <dgm:prSet presAssocID="{5D338BF9-9E39-48A9-8B4D-6220D66CE025}" presName="descendantText" presStyleLbl="alignAccFollowNode1" presStyleIdx="0" presStyleCnt="3" custScaleX="100654" custScaleY="13007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B7AD2D-792D-45A2-A4C7-D4C51873822B}" type="pres">
      <dgm:prSet presAssocID="{C595B544-197E-4369-B8E5-DD1002EBE333}" presName="sp" presStyleCnt="0"/>
      <dgm:spPr/>
    </dgm:pt>
    <dgm:pt modelId="{7DE9FE79-F43E-4448-8032-B4CC6CFD52CA}" type="pres">
      <dgm:prSet presAssocID="{1A95C2B9-D46F-4797-AD1D-A1142A45AC8E}" presName="linNode" presStyleCnt="0"/>
      <dgm:spPr/>
    </dgm:pt>
    <dgm:pt modelId="{B60E7023-8AB4-4A71-A3D2-BF999F0B35F1}" type="pres">
      <dgm:prSet presAssocID="{1A95C2B9-D46F-4797-AD1D-A1142A45AC8E}" presName="parentText" presStyleLbl="node1" presStyleIdx="1" presStyleCnt="3" custScaleX="72256" custScaleY="11746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B9F6E9D-BE9B-4134-B3BA-F2BFC255D49E}" type="pres">
      <dgm:prSet presAssocID="{1A95C2B9-D46F-4797-AD1D-A1142A45AC8E}" presName="descendantText" presStyleLbl="alignAccFollowNode1" presStyleIdx="1" presStyleCnt="3" custScaleY="14052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35C670-662A-458E-8726-9CFEF07144AC}" type="pres">
      <dgm:prSet presAssocID="{79F17E94-79DF-458C-8122-E9C87674BF55}" presName="sp" presStyleCnt="0"/>
      <dgm:spPr/>
    </dgm:pt>
    <dgm:pt modelId="{8A8B0EF2-ADE7-45FE-975D-DF659350D015}" type="pres">
      <dgm:prSet presAssocID="{A94C3BFD-29C7-4541-B6F9-98F5F5A7CE93}" presName="linNode" presStyleCnt="0"/>
      <dgm:spPr/>
    </dgm:pt>
    <dgm:pt modelId="{972979AF-158A-4739-BB72-784DAC61E781}" type="pres">
      <dgm:prSet presAssocID="{A94C3BFD-29C7-4541-B6F9-98F5F5A7CE93}" presName="parentText" presStyleLbl="node1" presStyleIdx="2" presStyleCnt="3" custScaleX="72144" custScaleY="8942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E31E6CB-A234-4225-B911-5CAFBA23CD76}" type="pres">
      <dgm:prSet presAssocID="{A94C3BFD-29C7-4541-B6F9-98F5F5A7CE9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E673DA6-1120-4536-9E65-993CB801E0A9}" type="presOf" srcId="{B2759836-4C96-4F91-9ADA-4C24E468CD79}" destId="{B0F88A3E-2332-4DEE-9D3C-7AFE0FB01B74}" srcOrd="0" destOrd="0" presId="urn:microsoft.com/office/officeart/2005/8/layout/vList5"/>
    <dgm:cxn modelId="{A159CB8C-99DF-4F0D-ABAC-24494257ADC2}" type="presOf" srcId="{D6DB4F1E-0659-480E-A44E-ACA53881CBBA}" destId="{6B9F6E9D-BE9B-4134-B3BA-F2BFC255D49E}" srcOrd="0" destOrd="0" presId="urn:microsoft.com/office/officeart/2005/8/layout/vList5"/>
    <dgm:cxn modelId="{BA9DDC67-2AF5-4925-A6D5-06BE2BFA6755}" type="presOf" srcId="{70EB538A-E62D-4D9B-8EC5-2884DB8BF6BA}" destId="{6B9F6E9D-BE9B-4134-B3BA-F2BFC255D49E}" srcOrd="0" destOrd="1" presId="urn:microsoft.com/office/officeart/2005/8/layout/vList5"/>
    <dgm:cxn modelId="{6877AE9A-DEE8-40F3-BF83-2DF301B151A4}" type="presOf" srcId="{FB54AFE9-2BA1-418E-A053-D171C9E6D515}" destId="{AE31E6CB-A234-4225-B911-5CAFBA23CD76}" srcOrd="0" destOrd="1" presId="urn:microsoft.com/office/officeart/2005/8/layout/vList5"/>
    <dgm:cxn modelId="{1793C659-4D3B-4444-8953-B21E55431E27}" srcId="{B2759836-4C96-4F91-9ADA-4C24E468CD79}" destId="{A94C3BFD-29C7-4541-B6F9-98F5F5A7CE93}" srcOrd="2" destOrd="0" parTransId="{D023357D-068B-4302-93DF-AC602F5D45C5}" sibTransId="{60E31A24-C697-4C92-82F8-B929571FD26C}"/>
    <dgm:cxn modelId="{7ADC0902-0692-4697-BF4C-64BE4992E7AD}" type="presOf" srcId="{27C7946C-68E3-40A5-A9CF-B4A0B789A3CD}" destId="{CB4D6D99-57E2-4394-98FF-9189238A916F}" srcOrd="0" destOrd="0" presId="urn:microsoft.com/office/officeart/2005/8/layout/vList5"/>
    <dgm:cxn modelId="{AAD75E68-53F8-45E1-AB55-59CE7C1064DF}" srcId="{5D338BF9-9E39-48A9-8B4D-6220D66CE025}" destId="{1A3812E1-50EB-4DBC-9C08-1AE74970AA12}" srcOrd="1" destOrd="0" parTransId="{08AA8314-3293-4185-8A87-DC1B9FB586DA}" sibTransId="{DFD75717-43D2-479D-AB36-77BB6BCA43AC}"/>
    <dgm:cxn modelId="{5CE3B82E-73BA-4423-961C-4E9E68354F26}" type="presOf" srcId="{A94C3BFD-29C7-4541-B6F9-98F5F5A7CE93}" destId="{972979AF-158A-4739-BB72-784DAC61E781}" srcOrd="0" destOrd="0" presId="urn:microsoft.com/office/officeart/2005/8/layout/vList5"/>
    <dgm:cxn modelId="{D2F1F23E-27ED-4AF8-8462-2FDDD7A9A959}" type="presOf" srcId="{8149072C-5E80-41AF-A765-D8683C93D635}" destId="{6B9F6E9D-BE9B-4134-B3BA-F2BFC255D49E}" srcOrd="0" destOrd="2" presId="urn:microsoft.com/office/officeart/2005/8/layout/vList5"/>
    <dgm:cxn modelId="{CAC3DA5C-ECDD-42BC-9190-ED0A8641B82C}" srcId="{A94C3BFD-29C7-4541-B6F9-98F5F5A7CE93}" destId="{E420AF72-AF6F-4F4E-A60E-B5C5E67C30A2}" srcOrd="0" destOrd="0" parTransId="{16DE63DB-51E8-423E-A475-4012DCC1BE19}" sibTransId="{C3E0B286-A7B0-4DEF-B7F9-02D75BCD6A31}"/>
    <dgm:cxn modelId="{D65E159C-41E4-4BF6-B0E8-5AA4ACBDCB40}" type="presOf" srcId="{1A3812E1-50EB-4DBC-9C08-1AE74970AA12}" destId="{CB4D6D99-57E2-4394-98FF-9189238A916F}" srcOrd="0" destOrd="1" presId="urn:microsoft.com/office/officeart/2005/8/layout/vList5"/>
    <dgm:cxn modelId="{3A35C194-6F2A-4193-A3CB-17DD09F1BDD3}" srcId="{5D338BF9-9E39-48A9-8B4D-6220D66CE025}" destId="{27C7946C-68E3-40A5-A9CF-B4A0B789A3CD}" srcOrd="0" destOrd="0" parTransId="{BAF94E26-7734-450E-8D0E-BCF9EDD84C70}" sibTransId="{C6B5896E-70CC-4B06-BFC7-8BD465DCF27D}"/>
    <dgm:cxn modelId="{F98F722A-C335-468F-8214-4B7DF128AEDA}" srcId="{A94C3BFD-29C7-4541-B6F9-98F5F5A7CE93}" destId="{FB54AFE9-2BA1-418E-A053-D171C9E6D515}" srcOrd="1" destOrd="0" parTransId="{9FCFE859-22C8-4A1A-8218-08D26DBB1433}" sibTransId="{38B9336B-2CA0-475F-9128-C3CF3E66325F}"/>
    <dgm:cxn modelId="{115532B9-F4C9-4375-BE27-C52D12E9E92D}" srcId="{B2759836-4C96-4F91-9ADA-4C24E468CD79}" destId="{5D338BF9-9E39-48A9-8B4D-6220D66CE025}" srcOrd="0" destOrd="0" parTransId="{7CD27BB6-040C-4FCE-8523-EFB3C562B397}" sibTransId="{C595B544-197E-4369-B8E5-DD1002EBE333}"/>
    <dgm:cxn modelId="{D7EBD6A6-F8A3-4238-976F-CDE2D890D4CD}" type="presOf" srcId="{1A95C2B9-D46F-4797-AD1D-A1142A45AC8E}" destId="{B60E7023-8AB4-4A71-A3D2-BF999F0B35F1}" srcOrd="0" destOrd="0" presId="urn:microsoft.com/office/officeart/2005/8/layout/vList5"/>
    <dgm:cxn modelId="{D3430AE3-F461-4D67-AFD2-CF15B1C48E49}" srcId="{1A95C2B9-D46F-4797-AD1D-A1142A45AC8E}" destId="{8149072C-5E80-41AF-A765-D8683C93D635}" srcOrd="2" destOrd="0" parTransId="{4E49BB37-C56B-4813-B682-FF2AFC24DC1E}" sibTransId="{BA007A21-43D8-45F5-B4BA-672BDC5E9D91}"/>
    <dgm:cxn modelId="{92071A98-9EA1-4C0F-A46A-CB30CCE1BE54}" srcId="{1A95C2B9-D46F-4797-AD1D-A1142A45AC8E}" destId="{D6DB4F1E-0659-480E-A44E-ACA53881CBBA}" srcOrd="0" destOrd="0" parTransId="{0F7B72E1-84B2-4E34-8AF7-DF14164C059B}" sibTransId="{02716F45-115D-4BB9-B434-9680F37768BF}"/>
    <dgm:cxn modelId="{91FE178B-18AF-48C2-8B1F-F42EFC553B7C}" type="presOf" srcId="{5D338BF9-9E39-48A9-8B4D-6220D66CE025}" destId="{D2FB8FC2-B51B-4649-9294-23D4E6B969CF}" srcOrd="0" destOrd="0" presId="urn:microsoft.com/office/officeart/2005/8/layout/vList5"/>
    <dgm:cxn modelId="{1C9FD430-D6A6-4010-8049-89C152A329F6}" type="presOf" srcId="{E420AF72-AF6F-4F4E-A60E-B5C5E67C30A2}" destId="{AE31E6CB-A234-4225-B911-5CAFBA23CD76}" srcOrd="0" destOrd="0" presId="urn:microsoft.com/office/officeart/2005/8/layout/vList5"/>
    <dgm:cxn modelId="{549A95B0-FEEB-44B5-A9CE-41BFAD18FB6B}" srcId="{1A95C2B9-D46F-4797-AD1D-A1142A45AC8E}" destId="{70EB538A-E62D-4D9B-8EC5-2884DB8BF6BA}" srcOrd="1" destOrd="0" parTransId="{1B4C50EF-F2B6-456A-95B5-C759172B34BA}" sibTransId="{298FB0B9-4327-4276-8646-926AC720C61A}"/>
    <dgm:cxn modelId="{59835B97-861F-4826-9864-52A920B7F8A3}" srcId="{B2759836-4C96-4F91-9ADA-4C24E468CD79}" destId="{1A95C2B9-D46F-4797-AD1D-A1142A45AC8E}" srcOrd="1" destOrd="0" parTransId="{825BE250-5A17-4999-9186-43CE8FD379CA}" sibTransId="{79F17E94-79DF-458C-8122-E9C87674BF55}"/>
    <dgm:cxn modelId="{3C26EDB5-A20D-4E87-98EE-9FC68B135C15}" type="presParOf" srcId="{B0F88A3E-2332-4DEE-9D3C-7AFE0FB01B74}" destId="{730866EA-2161-4C36-B0A4-3641AC8CE500}" srcOrd="0" destOrd="0" presId="urn:microsoft.com/office/officeart/2005/8/layout/vList5"/>
    <dgm:cxn modelId="{503FF9AF-F515-48BE-82AF-71D1F0B6844F}" type="presParOf" srcId="{730866EA-2161-4C36-B0A4-3641AC8CE500}" destId="{D2FB8FC2-B51B-4649-9294-23D4E6B969CF}" srcOrd="0" destOrd="0" presId="urn:microsoft.com/office/officeart/2005/8/layout/vList5"/>
    <dgm:cxn modelId="{AE88C6FD-D2E3-469D-AEBF-4614FA1552BF}" type="presParOf" srcId="{730866EA-2161-4C36-B0A4-3641AC8CE500}" destId="{CB4D6D99-57E2-4394-98FF-9189238A916F}" srcOrd="1" destOrd="0" presId="urn:microsoft.com/office/officeart/2005/8/layout/vList5"/>
    <dgm:cxn modelId="{0C8DE7CD-91C3-4D66-9C69-2727617DB47A}" type="presParOf" srcId="{B0F88A3E-2332-4DEE-9D3C-7AFE0FB01B74}" destId="{CBB7AD2D-792D-45A2-A4C7-D4C51873822B}" srcOrd="1" destOrd="0" presId="urn:microsoft.com/office/officeart/2005/8/layout/vList5"/>
    <dgm:cxn modelId="{D6694610-F013-4E1B-98FA-7C89BA806634}" type="presParOf" srcId="{B0F88A3E-2332-4DEE-9D3C-7AFE0FB01B74}" destId="{7DE9FE79-F43E-4448-8032-B4CC6CFD52CA}" srcOrd="2" destOrd="0" presId="urn:microsoft.com/office/officeart/2005/8/layout/vList5"/>
    <dgm:cxn modelId="{58653556-9170-4BD3-A88C-846A887F6DAF}" type="presParOf" srcId="{7DE9FE79-F43E-4448-8032-B4CC6CFD52CA}" destId="{B60E7023-8AB4-4A71-A3D2-BF999F0B35F1}" srcOrd="0" destOrd="0" presId="urn:microsoft.com/office/officeart/2005/8/layout/vList5"/>
    <dgm:cxn modelId="{35AADCCB-FE4E-4037-8F27-A4B8FBC08D73}" type="presParOf" srcId="{7DE9FE79-F43E-4448-8032-B4CC6CFD52CA}" destId="{6B9F6E9D-BE9B-4134-B3BA-F2BFC255D49E}" srcOrd="1" destOrd="0" presId="urn:microsoft.com/office/officeart/2005/8/layout/vList5"/>
    <dgm:cxn modelId="{6F52ED31-3AD1-40BC-9EC0-6EE30C629AA8}" type="presParOf" srcId="{B0F88A3E-2332-4DEE-9D3C-7AFE0FB01B74}" destId="{6935C670-662A-458E-8726-9CFEF07144AC}" srcOrd="3" destOrd="0" presId="urn:microsoft.com/office/officeart/2005/8/layout/vList5"/>
    <dgm:cxn modelId="{7A309409-FF07-4EFD-AF9F-097529B4FE1E}" type="presParOf" srcId="{B0F88A3E-2332-4DEE-9D3C-7AFE0FB01B74}" destId="{8A8B0EF2-ADE7-45FE-975D-DF659350D015}" srcOrd="4" destOrd="0" presId="urn:microsoft.com/office/officeart/2005/8/layout/vList5"/>
    <dgm:cxn modelId="{63B0A3CE-6374-4D69-992C-715B0782806D}" type="presParOf" srcId="{8A8B0EF2-ADE7-45FE-975D-DF659350D015}" destId="{972979AF-158A-4739-BB72-784DAC61E781}" srcOrd="0" destOrd="0" presId="urn:microsoft.com/office/officeart/2005/8/layout/vList5"/>
    <dgm:cxn modelId="{01FCADCD-7557-4106-9874-AA099F4B095A}" type="presParOf" srcId="{8A8B0EF2-ADE7-45FE-975D-DF659350D015}" destId="{AE31E6CB-A234-4225-B911-5CAFBA23CD7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F144E8-E1AD-42D0-B9D1-E202E655F12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F0B6BD7-40BF-499A-80DB-E70ABF0A163E}">
      <dgm:prSet phldrT="[Testo]" custT="1"/>
      <dgm:spPr/>
      <dgm:t>
        <a:bodyPr/>
        <a:lstStyle/>
        <a:p>
          <a:pPr algn="just"/>
          <a:r>
            <a:rPr lang="it-IT" sz="2000" dirty="0" smtClean="0">
              <a:latin typeface="Calibri" panose="020F0502020204030204" pitchFamily="34" charset="0"/>
            </a:rPr>
            <a:t>Seguire e supportare lo svolgimento della sperimentazione</a:t>
          </a:r>
          <a:endParaRPr lang="it-IT" sz="2000" dirty="0">
            <a:latin typeface="Calibri" panose="020F0502020204030204" pitchFamily="34" charset="0"/>
          </a:endParaRPr>
        </a:p>
      </dgm:t>
    </dgm:pt>
    <dgm:pt modelId="{EA4F9A57-B5E5-4EAC-993B-3272E2A9BC49}" type="parTrans" cxnId="{14F1C0A1-3361-442B-BF83-A0E32695BB00}">
      <dgm:prSet/>
      <dgm:spPr/>
      <dgm:t>
        <a:bodyPr/>
        <a:lstStyle/>
        <a:p>
          <a:endParaRPr lang="it-IT"/>
        </a:p>
      </dgm:t>
    </dgm:pt>
    <dgm:pt modelId="{75E17914-CA01-4427-B98D-ABC09C036760}" type="sibTrans" cxnId="{14F1C0A1-3361-442B-BF83-A0E32695BB00}">
      <dgm:prSet/>
      <dgm:spPr/>
      <dgm:t>
        <a:bodyPr/>
        <a:lstStyle/>
        <a:p>
          <a:endParaRPr lang="it-IT"/>
        </a:p>
      </dgm:t>
    </dgm:pt>
    <dgm:pt modelId="{F5B8D7B4-6F31-4490-B29D-CC9C45C1BB88}">
      <dgm:prSet phldrT="[Testo]" custT="1"/>
      <dgm:spPr/>
      <dgm:t>
        <a:bodyPr/>
        <a:lstStyle/>
        <a:p>
          <a:pPr algn="just"/>
          <a:r>
            <a:rPr lang="it-IT" sz="2000" dirty="0" smtClean="0">
              <a:latin typeface="Calibri" panose="020F0502020204030204" pitchFamily="34" charset="0"/>
            </a:rPr>
            <a:t>Verificare l’efficacia di Piaac on line per la personalizzazione dei percorsi scolastico-formativi nei CPIA</a:t>
          </a:r>
          <a:endParaRPr lang="it-IT" sz="2000" dirty="0">
            <a:latin typeface="Calibri" panose="020F0502020204030204" pitchFamily="34" charset="0"/>
          </a:endParaRPr>
        </a:p>
      </dgm:t>
    </dgm:pt>
    <dgm:pt modelId="{6FCFFA19-4E70-417B-B421-23D178712B37}" type="parTrans" cxnId="{EC4A1A57-1385-4E68-9280-60E783F45F2F}">
      <dgm:prSet/>
      <dgm:spPr/>
      <dgm:t>
        <a:bodyPr/>
        <a:lstStyle/>
        <a:p>
          <a:endParaRPr lang="it-IT"/>
        </a:p>
      </dgm:t>
    </dgm:pt>
    <dgm:pt modelId="{FB4B5A38-6F37-4C3C-B05F-958382A09449}" type="sibTrans" cxnId="{EC4A1A57-1385-4E68-9280-60E783F45F2F}">
      <dgm:prSet/>
      <dgm:spPr/>
      <dgm:t>
        <a:bodyPr/>
        <a:lstStyle/>
        <a:p>
          <a:endParaRPr lang="it-IT"/>
        </a:p>
      </dgm:t>
    </dgm:pt>
    <dgm:pt modelId="{F89FC077-1B2D-4535-9F40-955332481EA1}">
      <dgm:prSet phldrT="[Testo]" custT="1"/>
      <dgm:spPr/>
      <dgm:t>
        <a:bodyPr/>
        <a:lstStyle/>
        <a:p>
          <a:pPr algn="just"/>
          <a:r>
            <a:rPr lang="it-IT" sz="2000" dirty="0" smtClean="0">
              <a:latin typeface="Calibri" panose="020F0502020204030204" pitchFamily="34" charset="0"/>
            </a:rPr>
            <a:t>Analizzare e valutare l’impiego di Piaac on line nel possibile processo di integrazione dei servizi fra CPIA e Centri per l’Impiego (</a:t>
          </a:r>
          <a:r>
            <a:rPr lang="it-IT" sz="2000" dirty="0" err="1" smtClean="0">
              <a:latin typeface="Calibri" panose="020F0502020204030204" pitchFamily="34" charset="0"/>
            </a:rPr>
            <a:t>CpI</a:t>
          </a:r>
          <a:r>
            <a:rPr lang="it-IT" sz="2000" dirty="0" smtClean="0">
              <a:latin typeface="Calibri" panose="020F0502020204030204" pitchFamily="34" charset="0"/>
            </a:rPr>
            <a:t>)</a:t>
          </a:r>
          <a:endParaRPr lang="it-IT" sz="2000" dirty="0">
            <a:latin typeface="Calibri" panose="020F0502020204030204" pitchFamily="34" charset="0"/>
          </a:endParaRPr>
        </a:p>
      </dgm:t>
    </dgm:pt>
    <dgm:pt modelId="{1E846F6C-B87D-4735-9C3A-174425A9BA2B}" type="parTrans" cxnId="{ECC0AC91-1847-42E0-B02B-D6E279C2652C}">
      <dgm:prSet/>
      <dgm:spPr/>
      <dgm:t>
        <a:bodyPr/>
        <a:lstStyle/>
        <a:p>
          <a:endParaRPr lang="it-IT"/>
        </a:p>
      </dgm:t>
    </dgm:pt>
    <dgm:pt modelId="{B2775CDB-2C46-43EF-88B8-7362CEEDC855}" type="sibTrans" cxnId="{ECC0AC91-1847-42E0-B02B-D6E279C2652C}">
      <dgm:prSet/>
      <dgm:spPr/>
      <dgm:t>
        <a:bodyPr/>
        <a:lstStyle/>
        <a:p>
          <a:endParaRPr lang="it-IT"/>
        </a:p>
      </dgm:t>
    </dgm:pt>
    <dgm:pt modelId="{2E3A8247-BC65-49E9-B3AC-876F6D5042D6}" type="pres">
      <dgm:prSet presAssocID="{97F144E8-E1AD-42D0-B9D1-E202E655F120}" presName="linearFlow" presStyleCnt="0">
        <dgm:presLayoutVars>
          <dgm:dir/>
          <dgm:resizeHandles val="exact"/>
        </dgm:presLayoutVars>
      </dgm:prSet>
      <dgm:spPr/>
    </dgm:pt>
    <dgm:pt modelId="{F8394F93-6F06-4A6D-AAD3-C3B084058FD5}" type="pres">
      <dgm:prSet presAssocID="{EF0B6BD7-40BF-499A-80DB-E70ABF0A163E}" presName="composite" presStyleCnt="0"/>
      <dgm:spPr/>
    </dgm:pt>
    <dgm:pt modelId="{B6EBA796-7972-448F-83C2-343BA74194BB}" type="pres">
      <dgm:prSet presAssocID="{EF0B6BD7-40BF-499A-80DB-E70ABF0A163E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F018CEA5-E324-4900-8595-4EA931C62146}" type="pres">
      <dgm:prSet presAssocID="{EF0B6BD7-40BF-499A-80DB-E70ABF0A163E}" presName="txShp" presStyleLbl="node1" presStyleIdx="0" presStyleCnt="3" custScaleX="10258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3BCEC50-8177-47C9-A54E-72B76739142A}" type="pres">
      <dgm:prSet presAssocID="{75E17914-CA01-4427-B98D-ABC09C036760}" presName="spacing" presStyleCnt="0"/>
      <dgm:spPr/>
    </dgm:pt>
    <dgm:pt modelId="{220BD8C5-BBE7-4B74-A3FC-0707C91C7AD0}" type="pres">
      <dgm:prSet presAssocID="{F5B8D7B4-6F31-4490-B29D-CC9C45C1BB88}" presName="composite" presStyleCnt="0"/>
      <dgm:spPr/>
    </dgm:pt>
    <dgm:pt modelId="{9F265DD8-74D7-4535-B423-C2C9B4293174}" type="pres">
      <dgm:prSet presAssocID="{F5B8D7B4-6F31-4490-B29D-CC9C45C1BB88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it-IT"/>
        </a:p>
      </dgm:t>
    </dgm:pt>
    <dgm:pt modelId="{E61B164D-1AF7-4829-A344-DA372A9116BF}" type="pres">
      <dgm:prSet presAssocID="{F5B8D7B4-6F31-4490-B29D-CC9C45C1BB88}" presName="txShp" presStyleLbl="node1" presStyleIdx="1" presStyleCnt="3" custScaleX="103844" custScaleY="13941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BC6C8E0-E978-426D-BAC1-CD6A4AAAE91C}" type="pres">
      <dgm:prSet presAssocID="{FB4B5A38-6F37-4C3C-B05F-958382A09449}" presName="spacing" presStyleCnt="0"/>
      <dgm:spPr/>
    </dgm:pt>
    <dgm:pt modelId="{21B6B3CA-9A5E-4E63-92E0-AAED88BFE7AD}" type="pres">
      <dgm:prSet presAssocID="{F89FC077-1B2D-4535-9F40-955332481EA1}" presName="composite" presStyleCnt="0"/>
      <dgm:spPr/>
    </dgm:pt>
    <dgm:pt modelId="{E673DEC9-090A-499B-834B-E56892783675}" type="pres">
      <dgm:prSet presAssocID="{F89FC077-1B2D-4535-9F40-955332481EA1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DCAD8FC-074E-494A-BCC7-EAEDFE5CF316}" type="pres">
      <dgm:prSet presAssocID="{F89FC077-1B2D-4535-9F40-955332481EA1}" presName="txShp" presStyleLbl="node1" presStyleIdx="2" presStyleCnt="3" custScaleX="101956" custScaleY="14270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09F38C3-01A4-4068-9241-D1EBCA2120F0}" type="presOf" srcId="{EF0B6BD7-40BF-499A-80DB-E70ABF0A163E}" destId="{F018CEA5-E324-4900-8595-4EA931C62146}" srcOrd="0" destOrd="0" presId="urn:microsoft.com/office/officeart/2005/8/layout/vList3"/>
    <dgm:cxn modelId="{8D07CD5C-CD0C-4F99-A95E-DEEC970963DB}" type="presOf" srcId="{97F144E8-E1AD-42D0-B9D1-E202E655F120}" destId="{2E3A8247-BC65-49E9-B3AC-876F6D5042D6}" srcOrd="0" destOrd="0" presId="urn:microsoft.com/office/officeart/2005/8/layout/vList3"/>
    <dgm:cxn modelId="{ECC0AC91-1847-42E0-B02B-D6E279C2652C}" srcId="{97F144E8-E1AD-42D0-B9D1-E202E655F120}" destId="{F89FC077-1B2D-4535-9F40-955332481EA1}" srcOrd="2" destOrd="0" parTransId="{1E846F6C-B87D-4735-9C3A-174425A9BA2B}" sibTransId="{B2775CDB-2C46-43EF-88B8-7362CEEDC855}"/>
    <dgm:cxn modelId="{14F1C0A1-3361-442B-BF83-A0E32695BB00}" srcId="{97F144E8-E1AD-42D0-B9D1-E202E655F120}" destId="{EF0B6BD7-40BF-499A-80DB-E70ABF0A163E}" srcOrd="0" destOrd="0" parTransId="{EA4F9A57-B5E5-4EAC-993B-3272E2A9BC49}" sibTransId="{75E17914-CA01-4427-B98D-ABC09C036760}"/>
    <dgm:cxn modelId="{A0582880-73B3-49E2-9BD1-DB42FDF14399}" type="presOf" srcId="{F5B8D7B4-6F31-4490-B29D-CC9C45C1BB88}" destId="{E61B164D-1AF7-4829-A344-DA372A9116BF}" srcOrd="0" destOrd="0" presId="urn:microsoft.com/office/officeart/2005/8/layout/vList3"/>
    <dgm:cxn modelId="{EC4A1A57-1385-4E68-9280-60E783F45F2F}" srcId="{97F144E8-E1AD-42D0-B9D1-E202E655F120}" destId="{F5B8D7B4-6F31-4490-B29D-CC9C45C1BB88}" srcOrd="1" destOrd="0" parTransId="{6FCFFA19-4E70-417B-B421-23D178712B37}" sibTransId="{FB4B5A38-6F37-4C3C-B05F-958382A09449}"/>
    <dgm:cxn modelId="{C9178AF0-7842-46F0-874C-7436CD9CD311}" type="presOf" srcId="{F89FC077-1B2D-4535-9F40-955332481EA1}" destId="{2DCAD8FC-074E-494A-BCC7-EAEDFE5CF316}" srcOrd="0" destOrd="0" presId="urn:microsoft.com/office/officeart/2005/8/layout/vList3"/>
    <dgm:cxn modelId="{8120040C-D888-4724-99D2-AD9096B29893}" type="presParOf" srcId="{2E3A8247-BC65-49E9-B3AC-876F6D5042D6}" destId="{F8394F93-6F06-4A6D-AAD3-C3B084058FD5}" srcOrd="0" destOrd="0" presId="urn:microsoft.com/office/officeart/2005/8/layout/vList3"/>
    <dgm:cxn modelId="{45F54A78-036A-40F4-AA8E-CE849986FCA1}" type="presParOf" srcId="{F8394F93-6F06-4A6D-AAD3-C3B084058FD5}" destId="{B6EBA796-7972-448F-83C2-343BA74194BB}" srcOrd="0" destOrd="0" presId="urn:microsoft.com/office/officeart/2005/8/layout/vList3"/>
    <dgm:cxn modelId="{F7253EF3-9874-41EE-BF9A-B5A9A9165017}" type="presParOf" srcId="{F8394F93-6F06-4A6D-AAD3-C3B084058FD5}" destId="{F018CEA5-E324-4900-8595-4EA931C62146}" srcOrd="1" destOrd="0" presId="urn:microsoft.com/office/officeart/2005/8/layout/vList3"/>
    <dgm:cxn modelId="{564E3230-2AB1-402B-824F-7E1E74CE5FC6}" type="presParOf" srcId="{2E3A8247-BC65-49E9-B3AC-876F6D5042D6}" destId="{93BCEC50-8177-47C9-A54E-72B76739142A}" srcOrd="1" destOrd="0" presId="urn:microsoft.com/office/officeart/2005/8/layout/vList3"/>
    <dgm:cxn modelId="{2D7326DC-A3D2-42FA-A514-74DADFD7275C}" type="presParOf" srcId="{2E3A8247-BC65-49E9-B3AC-876F6D5042D6}" destId="{220BD8C5-BBE7-4B74-A3FC-0707C91C7AD0}" srcOrd="2" destOrd="0" presId="urn:microsoft.com/office/officeart/2005/8/layout/vList3"/>
    <dgm:cxn modelId="{E1095666-6A66-43C1-8891-C876C67ED162}" type="presParOf" srcId="{220BD8C5-BBE7-4B74-A3FC-0707C91C7AD0}" destId="{9F265DD8-74D7-4535-B423-C2C9B4293174}" srcOrd="0" destOrd="0" presId="urn:microsoft.com/office/officeart/2005/8/layout/vList3"/>
    <dgm:cxn modelId="{E5FA515D-F8F5-4443-B8D0-C28728D3875A}" type="presParOf" srcId="{220BD8C5-BBE7-4B74-A3FC-0707C91C7AD0}" destId="{E61B164D-1AF7-4829-A344-DA372A9116BF}" srcOrd="1" destOrd="0" presId="urn:microsoft.com/office/officeart/2005/8/layout/vList3"/>
    <dgm:cxn modelId="{43528316-EF5D-4356-B133-C3538B5EA713}" type="presParOf" srcId="{2E3A8247-BC65-49E9-B3AC-876F6D5042D6}" destId="{7BC6C8E0-E978-426D-BAC1-CD6A4AAAE91C}" srcOrd="3" destOrd="0" presId="urn:microsoft.com/office/officeart/2005/8/layout/vList3"/>
    <dgm:cxn modelId="{6D8B5D36-787E-47E8-9E10-DAD7FDE005EC}" type="presParOf" srcId="{2E3A8247-BC65-49E9-B3AC-876F6D5042D6}" destId="{21B6B3CA-9A5E-4E63-92E0-AAED88BFE7AD}" srcOrd="4" destOrd="0" presId="urn:microsoft.com/office/officeart/2005/8/layout/vList3"/>
    <dgm:cxn modelId="{83F3232C-4B1D-41D9-8B75-5DA84952EA83}" type="presParOf" srcId="{21B6B3CA-9A5E-4E63-92E0-AAED88BFE7AD}" destId="{E673DEC9-090A-499B-834B-E56892783675}" srcOrd="0" destOrd="0" presId="urn:microsoft.com/office/officeart/2005/8/layout/vList3"/>
    <dgm:cxn modelId="{C7862E4F-711F-476E-9B8E-14769132E214}" type="presParOf" srcId="{21B6B3CA-9A5E-4E63-92E0-AAED88BFE7AD}" destId="{2DCAD8FC-074E-494A-BCC7-EAEDFE5CF31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468BC6-49BF-4DF1-AD9C-7C7B24E370AB}" type="doc">
      <dgm:prSet loTypeId="urn:microsoft.com/office/officeart/2005/8/layout/gear1" loCatId="process" qsTypeId="urn:microsoft.com/office/officeart/2005/8/quickstyle/simple3" qsCatId="simple" csTypeId="urn:microsoft.com/office/officeart/2005/8/colors/colorful5" csCatId="colorful" phldr="1"/>
      <dgm:spPr/>
    </dgm:pt>
    <dgm:pt modelId="{58F9FC48-4032-4015-A909-E7DE2EAF7EC4}">
      <dgm:prSet phldrT="[Testo]" custT="1"/>
      <dgm:spPr/>
      <dgm:t>
        <a:bodyPr/>
        <a:lstStyle/>
        <a:p>
          <a:r>
            <a:rPr lang="it-IT" sz="1600" b="1" dirty="0" smtClean="0">
              <a:latin typeface="Calibri" panose="020F0502020204030204" pitchFamily="34" charset="0"/>
            </a:rPr>
            <a:t>Questionario del docente sperimentatore</a:t>
          </a:r>
          <a:endParaRPr lang="it-IT" sz="1600" b="1" dirty="0">
            <a:latin typeface="Calibri" panose="020F0502020204030204" pitchFamily="34" charset="0"/>
          </a:endParaRPr>
        </a:p>
      </dgm:t>
    </dgm:pt>
    <dgm:pt modelId="{D6723AC1-CE55-43EF-9F66-397E86E2DE6C}" type="parTrans" cxnId="{906C0E8C-48C3-42A2-994C-16E1513485C0}">
      <dgm:prSet/>
      <dgm:spPr/>
      <dgm:t>
        <a:bodyPr/>
        <a:lstStyle/>
        <a:p>
          <a:endParaRPr lang="it-IT"/>
        </a:p>
      </dgm:t>
    </dgm:pt>
    <dgm:pt modelId="{282FDFA0-B83B-4652-9106-55D2A72AF449}" type="sibTrans" cxnId="{906C0E8C-48C3-42A2-994C-16E1513485C0}">
      <dgm:prSet/>
      <dgm:spPr/>
      <dgm:t>
        <a:bodyPr/>
        <a:lstStyle/>
        <a:p>
          <a:endParaRPr lang="it-IT"/>
        </a:p>
      </dgm:t>
    </dgm:pt>
    <dgm:pt modelId="{6D45D6A0-753F-4FAA-ABC6-B5A625D1DFEF}">
      <dgm:prSet phldrT="[Testo]" custT="1"/>
      <dgm:spPr/>
      <dgm:t>
        <a:bodyPr/>
        <a:lstStyle/>
        <a:p>
          <a:r>
            <a:rPr lang="it-IT" sz="1200" b="1" dirty="0" smtClean="0">
              <a:latin typeface="Calibri" panose="020F0502020204030204" pitchFamily="34" charset="0"/>
            </a:rPr>
            <a:t>Questionario di gradimento del discente</a:t>
          </a:r>
          <a:endParaRPr lang="it-IT" sz="1200" b="1" dirty="0">
            <a:latin typeface="Calibri" panose="020F0502020204030204" pitchFamily="34" charset="0"/>
          </a:endParaRPr>
        </a:p>
      </dgm:t>
    </dgm:pt>
    <dgm:pt modelId="{6B2F0AF5-934C-4958-BBA2-8DED239AF26F}" type="parTrans" cxnId="{29D4D2A9-870A-41E4-8FC7-CE68AF6DF75C}">
      <dgm:prSet/>
      <dgm:spPr/>
      <dgm:t>
        <a:bodyPr/>
        <a:lstStyle/>
        <a:p>
          <a:endParaRPr lang="it-IT"/>
        </a:p>
      </dgm:t>
    </dgm:pt>
    <dgm:pt modelId="{64DE84BE-8E9D-40AE-BC1A-C449FAF06B7E}" type="sibTrans" cxnId="{29D4D2A9-870A-41E4-8FC7-CE68AF6DF75C}">
      <dgm:prSet/>
      <dgm:spPr/>
      <dgm:t>
        <a:bodyPr/>
        <a:lstStyle/>
        <a:p>
          <a:endParaRPr lang="it-IT"/>
        </a:p>
      </dgm:t>
    </dgm:pt>
    <dgm:pt modelId="{222B5BCE-1482-4658-A467-1D0578B6FD6B}" type="pres">
      <dgm:prSet presAssocID="{21468BC6-49BF-4DF1-AD9C-7C7B24E370A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7010CDC-F791-4183-9D11-5B9DF44DD66F}" type="pres">
      <dgm:prSet presAssocID="{58F9FC48-4032-4015-A909-E7DE2EAF7EC4}" presName="gear1" presStyleLbl="node1" presStyleIdx="0" presStyleCnt="2" custScaleX="112137" custLinFactNeighborX="3053" custLinFactNeighborY="91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FFA87B-EB07-4798-A0E9-F0B5D19D86C0}" type="pres">
      <dgm:prSet presAssocID="{58F9FC48-4032-4015-A909-E7DE2EAF7EC4}" presName="gear1srcNode" presStyleLbl="node1" presStyleIdx="0" presStyleCnt="2"/>
      <dgm:spPr/>
      <dgm:t>
        <a:bodyPr/>
        <a:lstStyle/>
        <a:p>
          <a:endParaRPr lang="it-IT"/>
        </a:p>
      </dgm:t>
    </dgm:pt>
    <dgm:pt modelId="{30235435-D7DE-4D78-8B87-A6AA6CE34B0E}" type="pres">
      <dgm:prSet presAssocID="{58F9FC48-4032-4015-A909-E7DE2EAF7EC4}" presName="gear1dstNode" presStyleLbl="node1" presStyleIdx="0" presStyleCnt="2"/>
      <dgm:spPr/>
      <dgm:t>
        <a:bodyPr/>
        <a:lstStyle/>
        <a:p>
          <a:endParaRPr lang="it-IT"/>
        </a:p>
      </dgm:t>
    </dgm:pt>
    <dgm:pt modelId="{56641ACA-E80A-4328-8601-EA01A74926AB}" type="pres">
      <dgm:prSet presAssocID="{6D45D6A0-753F-4FAA-ABC6-B5A625D1DFEF}" presName="gear2" presStyleLbl="node1" presStyleIdx="1" presStyleCnt="2" custScaleX="124984" custLinFactNeighborX="-8532" custLinFactNeighborY="-142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08D31E9-060D-4B4F-8749-D80636885E5E}" type="pres">
      <dgm:prSet presAssocID="{6D45D6A0-753F-4FAA-ABC6-B5A625D1DFEF}" presName="gear2srcNode" presStyleLbl="node1" presStyleIdx="1" presStyleCnt="2"/>
      <dgm:spPr/>
      <dgm:t>
        <a:bodyPr/>
        <a:lstStyle/>
        <a:p>
          <a:endParaRPr lang="it-IT"/>
        </a:p>
      </dgm:t>
    </dgm:pt>
    <dgm:pt modelId="{638CF2BF-134F-4125-B1EB-87BB2E7E10F8}" type="pres">
      <dgm:prSet presAssocID="{6D45D6A0-753F-4FAA-ABC6-B5A625D1DFEF}" presName="gear2dstNode" presStyleLbl="node1" presStyleIdx="1" presStyleCnt="2"/>
      <dgm:spPr/>
      <dgm:t>
        <a:bodyPr/>
        <a:lstStyle/>
        <a:p>
          <a:endParaRPr lang="it-IT"/>
        </a:p>
      </dgm:t>
    </dgm:pt>
    <dgm:pt modelId="{CC50D70C-53EC-49BB-8F3D-871ABDCF8530}" type="pres">
      <dgm:prSet presAssocID="{282FDFA0-B83B-4652-9106-55D2A72AF449}" presName="connector1" presStyleLbl="sibTrans2D1" presStyleIdx="0" presStyleCnt="2"/>
      <dgm:spPr/>
      <dgm:t>
        <a:bodyPr/>
        <a:lstStyle/>
        <a:p>
          <a:endParaRPr lang="it-IT"/>
        </a:p>
      </dgm:t>
    </dgm:pt>
    <dgm:pt modelId="{E15518C1-BD47-4B81-AF17-CFCD9F12530C}" type="pres">
      <dgm:prSet presAssocID="{64DE84BE-8E9D-40AE-BC1A-C449FAF06B7E}" presName="connector2" presStyleLbl="sibTrans2D1" presStyleIdx="1" presStyleCnt="2" custScaleX="108022" custLinFactNeighborX="-12222" custLinFactNeighborY="-3371"/>
      <dgm:spPr/>
      <dgm:t>
        <a:bodyPr/>
        <a:lstStyle/>
        <a:p>
          <a:endParaRPr lang="it-IT"/>
        </a:p>
      </dgm:t>
    </dgm:pt>
  </dgm:ptLst>
  <dgm:cxnLst>
    <dgm:cxn modelId="{FC984C25-F2CC-4187-8C38-AE8688DE844C}" type="presOf" srcId="{58F9FC48-4032-4015-A909-E7DE2EAF7EC4}" destId="{A7010CDC-F791-4183-9D11-5B9DF44DD66F}" srcOrd="0" destOrd="0" presId="urn:microsoft.com/office/officeart/2005/8/layout/gear1"/>
    <dgm:cxn modelId="{D45A9452-32A8-4749-8CE9-474135B3B58B}" type="presOf" srcId="{21468BC6-49BF-4DF1-AD9C-7C7B24E370AB}" destId="{222B5BCE-1482-4658-A467-1D0578B6FD6B}" srcOrd="0" destOrd="0" presId="urn:microsoft.com/office/officeart/2005/8/layout/gear1"/>
    <dgm:cxn modelId="{F7E248D5-5A7D-4D13-B135-1DA2171572DF}" type="presOf" srcId="{6D45D6A0-753F-4FAA-ABC6-B5A625D1DFEF}" destId="{F08D31E9-060D-4B4F-8749-D80636885E5E}" srcOrd="1" destOrd="0" presId="urn:microsoft.com/office/officeart/2005/8/layout/gear1"/>
    <dgm:cxn modelId="{96F90DB7-FE7A-485B-AC28-6019349577FA}" type="presOf" srcId="{282FDFA0-B83B-4652-9106-55D2A72AF449}" destId="{CC50D70C-53EC-49BB-8F3D-871ABDCF8530}" srcOrd="0" destOrd="0" presId="urn:microsoft.com/office/officeart/2005/8/layout/gear1"/>
    <dgm:cxn modelId="{3124F884-F8D9-457D-885D-08694EEC8271}" type="presOf" srcId="{6D45D6A0-753F-4FAA-ABC6-B5A625D1DFEF}" destId="{638CF2BF-134F-4125-B1EB-87BB2E7E10F8}" srcOrd="2" destOrd="0" presId="urn:microsoft.com/office/officeart/2005/8/layout/gear1"/>
    <dgm:cxn modelId="{29D4D2A9-870A-41E4-8FC7-CE68AF6DF75C}" srcId="{21468BC6-49BF-4DF1-AD9C-7C7B24E370AB}" destId="{6D45D6A0-753F-4FAA-ABC6-B5A625D1DFEF}" srcOrd="1" destOrd="0" parTransId="{6B2F0AF5-934C-4958-BBA2-8DED239AF26F}" sibTransId="{64DE84BE-8E9D-40AE-BC1A-C449FAF06B7E}"/>
    <dgm:cxn modelId="{646E89A2-7DAC-48C1-AD85-2057B1A30CBD}" type="presOf" srcId="{58F9FC48-4032-4015-A909-E7DE2EAF7EC4}" destId="{4EFFA87B-EB07-4798-A0E9-F0B5D19D86C0}" srcOrd="1" destOrd="0" presId="urn:microsoft.com/office/officeart/2005/8/layout/gear1"/>
    <dgm:cxn modelId="{CBB22053-27C4-42EC-8653-1CD1723F6D85}" type="presOf" srcId="{6D45D6A0-753F-4FAA-ABC6-B5A625D1DFEF}" destId="{56641ACA-E80A-4328-8601-EA01A74926AB}" srcOrd="0" destOrd="0" presId="urn:microsoft.com/office/officeart/2005/8/layout/gear1"/>
    <dgm:cxn modelId="{906C0E8C-48C3-42A2-994C-16E1513485C0}" srcId="{21468BC6-49BF-4DF1-AD9C-7C7B24E370AB}" destId="{58F9FC48-4032-4015-A909-E7DE2EAF7EC4}" srcOrd="0" destOrd="0" parTransId="{D6723AC1-CE55-43EF-9F66-397E86E2DE6C}" sibTransId="{282FDFA0-B83B-4652-9106-55D2A72AF449}"/>
    <dgm:cxn modelId="{1785AC57-08D6-4F95-864B-03B1346FB75F}" type="presOf" srcId="{58F9FC48-4032-4015-A909-E7DE2EAF7EC4}" destId="{30235435-D7DE-4D78-8B87-A6AA6CE34B0E}" srcOrd="2" destOrd="0" presId="urn:microsoft.com/office/officeart/2005/8/layout/gear1"/>
    <dgm:cxn modelId="{509E3ABF-D092-4657-A70A-90241C7EE84E}" type="presOf" srcId="{64DE84BE-8E9D-40AE-BC1A-C449FAF06B7E}" destId="{E15518C1-BD47-4B81-AF17-CFCD9F12530C}" srcOrd="0" destOrd="0" presId="urn:microsoft.com/office/officeart/2005/8/layout/gear1"/>
    <dgm:cxn modelId="{8E38759C-29C4-4510-AA3C-3AD179D1A8C1}" type="presParOf" srcId="{222B5BCE-1482-4658-A467-1D0578B6FD6B}" destId="{A7010CDC-F791-4183-9D11-5B9DF44DD66F}" srcOrd="0" destOrd="0" presId="urn:microsoft.com/office/officeart/2005/8/layout/gear1"/>
    <dgm:cxn modelId="{CFF5B369-1C7A-4664-8768-E36778619062}" type="presParOf" srcId="{222B5BCE-1482-4658-A467-1D0578B6FD6B}" destId="{4EFFA87B-EB07-4798-A0E9-F0B5D19D86C0}" srcOrd="1" destOrd="0" presId="urn:microsoft.com/office/officeart/2005/8/layout/gear1"/>
    <dgm:cxn modelId="{8D483008-8C9E-447E-A831-B5E031C3348D}" type="presParOf" srcId="{222B5BCE-1482-4658-A467-1D0578B6FD6B}" destId="{30235435-D7DE-4D78-8B87-A6AA6CE34B0E}" srcOrd="2" destOrd="0" presId="urn:microsoft.com/office/officeart/2005/8/layout/gear1"/>
    <dgm:cxn modelId="{9AA7CF59-BA56-46B5-9453-8356C9B99070}" type="presParOf" srcId="{222B5BCE-1482-4658-A467-1D0578B6FD6B}" destId="{56641ACA-E80A-4328-8601-EA01A74926AB}" srcOrd="3" destOrd="0" presId="urn:microsoft.com/office/officeart/2005/8/layout/gear1"/>
    <dgm:cxn modelId="{4D0C43E5-4725-4DD1-8F4A-A43B2B67B844}" type="presParOf" srcId="{222B5BCE-1482-4658-A467-1D0578B6FD6B}" destId="{F08D31E9-060D-4B4F-8749-D80636885E5E}" srcOrd="4" destOrd="0" presId="urn:microsoft.com/office/officeart/2005/8/layout/gear1"/>
    <dgm:cxn modelId="{98F681E9-D59F-49B5-B777-25F1C500A602}" type="presParOf" srcId="{222B5BCE-1482-4658-A467-1D0578B6FD6B}" destId="{638CF2BF-134F-4125-B1EB-87BB2E7E10F8}" srcOrd="5" destOrd="0" presId="urn:microsoft.com/office/officeart/2005/8/layout/gear1"/>
    <dgm:cxn modelId="{35D3DF28-F53E-40C9-A746-9C4B5685A403}" type="presParOf" srcId="{222B5BCE-1482-4658-A467-1D0578B6FD6B}" destId="{CC50D70C-53EC-49BB-8F3D-871ABDCF8530}" srcOrd="6" destOrd="0" presId="urn:microsoft.com/office/officeart/2005/8/layout/gear1"/>
    <dgm:cxn modelId="{4A5F8768-B8AF-436E-B83B-8F108FD27917}" type="presParOf" srcId="{222B5BCE-1482-4658-A467-1D0578B6FD6B}" destId="{E15518C1-BD47-4B81-AF17-CFCD9F12530C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D6D99-57E2-4394-98FF-9189238A916F}">
      <dsp:nvSpPr>
        <dsp:cNvPr id="0" name=""/>
        <dsp:cNvSpPr/>
      </dsp:nvSpPr>
      <dsp:spPr>
        <a:xfrm rot="5400000">
          <a:off x="4221327" y="-1745184"/>
          <a:ext cx="1349090" cy="498880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È uno strumento dell’OCSE per l’autovalutazione delle competenze della popolazione adulta (16 – 65 anni)</a:t>
          </a:r>
          <a:endParaRPr lang="it-IT" sz="1600" kern="1200" dirty="0">
            <a:latin typeface="Calibri" panose="020F05020202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Consente di conoscere il livello di possesso delle competenze necessarie per l’attività professionale e per la partecipazione attiva alla vita sociale </a:t>
          </a:r>
          <a:endParaRPr lang="it-IT" sz="1600" kern="1200" dirty="0">
            <a:latin typeface="Calibri" panose="020F0502020204030204" pitchFamily="34" charset="0"/>
          </a:endParaRPr>
        </a:p>
      </dsp:txBody>
      <dsp:txXfrm rot="-5400000">
        <a:off x="2401471" y="140529"/>
        <a:ext cx="4922946" cy="1217376"/>
      </dsp:txXfrm>
    </dsp:sp>
    <dsp:sp modelId="{D2FB8FC2-B51B-4649-9294-23D4E6B969CF}">
      <dsp:nvSpPr>
        <dsp:cNvPr id="0" name=""/>
        <dsp:cNvSpPr/>
      </dsp:nvSpPr>
      <dsp:spPr>
        <a:xfrm>
          <a:off x="361653" y="1701"/>
          <a:ext cx="2039817" cy="14950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>
              <a:solidFill>
                <a:schemeClr val="bg1"/>
              </a:solidFill>
              <a:latin typeface="Calibri" panose="020F0502020204030204" pitchFamily="34" charset="0"/>
            </a:rPr>
            <a:t>Che cos’è</a:t>
          </a:r>
          <a:endParaRPr lang="it-IT" sz="2400" kern="1200" dirty="0">
            <a:solidFill>
              <a:schemeClr val="bg1"/>
            </a:solidFill>
            <a:latin typeface="Calibri" panose="020F0502020204030204" pitchFamily="34" charset="0"/>
          </a:endParaRPr>
        </a:p>
      </dsp:txBody>
      <dsp:txXfrm>
        <a:off x="434634" y="74682"/>
        <a:ext cx="1893855" cy="1349068"/>
      </dsp:txXfrm>
    </dsp:sp>
    <dsp:sp modelId="{6B9F6E9D-BE9B-4134-B3BA-F2BFC255D49E}">
      <dsp:nvSpPr>
        <dsp:cNvPr id="0" name=""/>
        <dsp:cNvSpPr/>
      </dsp:nvSpPr>
      <dsp:spPr>
        <a:xfrm rot="5400000">
          <a:off x="4125574" y="-155225"/>
          <a:ext cx="1457495" cy="4956388"/>
        </a:xfrm>
        <a:prstGeom prst="round2Same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Questionario</a:t>
          </a:r>
          <a:endParaRPr lang="it-IT" sz="1600" kern="1200" dirty="0">
            <a:latin typeface="Calibri" panose="020F05020202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Modulo delle prove cognitive (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Literacy</a:t>
          </a:r>
          <a:r>
            <a:rPr lang="it-IT" sz="1600" kern="1200" dirty="0" smtClean="0">
              <a:latin typeface="Calibri" panose="020F0502020204030204" pitchFamily="34" charset="0"/>
            </a:rPr>
            <a:t>, 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Numeracy</a:t>
          </a:r>
          <a:r>
            <a:rPr lang="it-IT" sz="1600" kern="1200" dirty="0" smtClean="0">
              <a:latin typeface="Calibri" panose="020F0502020204030204" pitchFamily="34" charset="0"/>
            </a:rPr>
            <a:t> e 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Problem solving</a:t>
          </a:r>
          <a:r>
            <a:rPr lang="it-IT" sz="1600" kern="1200" dirty="0" smtClean="0">
              <a:latin typeface="Calibri" panose="020F0502020204030204" pitchFamily="34" charset="0"/>
            </a:rPr>
            <a:t>)</a:t>
          </a:r>
          <a:endParaRPr lang="it-IT" sz="1600" kern="1200" dirty="0">
            <a:latin typeface="Calibri" panose="020F05020202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Modulo delle prove non cognitive (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Competenze agite</a:t>
          </a:r>
          <a:r>
            <a:rPr lang="it-IT" sz="1600" kern="1200" dirty="0" smtClean="0">
              <a:latin typeface="Calibri" panose="020F0502020204030204" pitchFamily="34" charset="0"/>
            </a:rPr>
            <a:t>, 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Interessi e obiettivi di carriera</a:t>
          </a:r>
          <a:r>
            <a:rPr lang="it-IT" sz="1600" kern="1200" dirty="0" smtClean="0">
              <a:latin typeface="Calibri" panose="020F0502020204030204" pitchFamily="34" charset="0"/>
            </a:rPr>
            <a:t>, </a:t>
          </a:r>
          <a:r>
            <a:rPr lang="it-IT" sz="1600" b="1" kern="1200" dirty="0" smtClean="0">
              <a:solidFill>
                <a:srgbClr val="0070C0"/>
              </a:solidFill>
              <a:latin typeface="Calibri" panose="020F0502020204030204" pitchFamily="34" charset="0"/>
            </a:rPr>
            <a:t>Benessere soggettivo e salute</a:t>
          </a:r>
          <a:r>
            <a:rPr lang="it-IT" sz="1600" kern="1200" dirty="0" smtClean="0">
              <a:latin typeface="Calibri" panose="020F0502020204030204" pitchFamily="34" charset="0"/>
            </a:rPr>
            <a:t>)</a:t>
          </a:r>
          <a:endParaRPr lang="it-IT" sz="1600" kern="1200" dirty="0">
            <a:latin typeface="Calibri" panose="020F0502020204030204" pitchFamily="34" charset="0"/>
          </a:endParaRPr>
        </a:p>
      </dsp:txBody>
      <dsp:txXfrm rot="-5400000">
        <a:off x="2376128" y="1665370"/>
        <a:ext cx="4885239" cy="1315197"/>
      </dsp:txXfrm>
    </dsp:sp>
    <dsp:sp modelId="{B60E7023-8AB4-4A71-A3D2-BF999F0B35F1}">
      <dsp:nvSpPr>
        <dsp:cNvPr id="0" name=""/>
        <dsp:cNvSpPr/>
      </dsp:nvSpPr>
      <dsp:spPr>
        <a:xfrm>
          <a:off x="361653" y="1561555"/>
          <a:ext cx="2014474" cy="1522827"/>
        </a:xfrm>
        <a:prstGeom prst="round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>
              <a:solidFill>
                <a:schemeClr val="bg1"/>
              </a:solidFill>
              <a:latin typeface="Calibri" panose="020F0502020204030204" pitchFamily="34" charset="0"/>
            </a:rPr>
            <a:t>Di cosa è fatto</a:t>
          </a:r>
          <a:endParaRPr lang="it-IT" sz="2400" kern="1200" dirty="0">
            <a:solidFill>
              <a:schemeClr val="bg1"/>
            </a:solidFill>
            <a:latin typeface="Calibri" panose="020F0502020204030204" pitchFamily="34" charset="0"/>
          </a:endParaRPr>
        </a:p>
      </dsp:txBody>
      <dsp:txXfrm>
        <a:off x="435991" y="1635893"/>
        <a:ext cx="1865798" cy="1374151"/>
      </dsp:txXfrm>
    </dsp:sp>
    <dsp:sp modelId="{AE31E6CB-A234-4225-B911-5CAFBA23CD76}">
      <dsp:nvSpPr>
        <dsp:cNvPr id="0" name=""/>
        <dsp:cNvSpPr/>
      </dsp:nvSpPr>
      <dsp:spPr>
        <a:xfrm rot="5400000">
          <a:off x="4337003" y="1248296"/>
          <a:ext cx="1037171" cy="4961233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In auto-somministrazione attraverso un pc collegato a una  piattaforma on line</a:t>
          </a:r>
          <a:endParaRPr lang="it-IT" sz="1600" kern="1200" dirty="0">
            <a:latin typeface="Calibri" panose="020F05020202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alibri" panose="020F0502020204030204" pitchFamily="34" charset="0"/>
            </a:rPr>
            <a:t>Serve un codice d’accesso di 10 cifre</a:t>
          </a:r>
          <a:endParaRPr lang="it-IT" sz="1600" kern="1200" dirty="0">
            <a:latin typeface="Calibri" panose="020F0502020204030204" pitchFamily="34" charset="0"/>
          </a:endParaRPr>
        </a:p>
      </dsp:txBody>
      <dsp:txXfrm rot="-5400000">
        <a:off x="2374973" y="3260958"/>
        <a:ext cx="4910602" cy="935909"/>
      </dsp:txXfrm>
    </dsp:sp>
    <dsp:sp modelId="{972979AF-158A-4739-BB72-784DAC61E781}">
      <dsp:nvSpPr>
        <dsp:cNvPr id="0" name=""/>
        <dsp:cNvSpPr/>
      </dsp:nvSpPr>
      <dsp:spPr>
        <a:xfrm>
          <a:off x="361653" y="3149206"/>
          <a:ext cx="2013318" cy="1159415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>
              <a:solidFill>
                <a:schemeClr val="bg1"/>
              </a:solidFill>
              <a:latin typeface="Calibri" panose="020F0502020204030204" pitchFamily="34" charset="0"/>
            </a:rPr>
            <a:t>Come e dove si usa</a:t>
          </a:r>
          <a:endParaRPr lang="it-IT" sz="2400" kern="1200" dirty="0">
            <a:solidFill>
              <a:schemeClr val="bg1"/>
            </a:solidFill>
            <a:latin typeface="Calibri" panose="020F0502020204030204" pitchFamily="34" charset="0"/>
          </a:endParaRPr>
        </a:p>
      </dsp:txBody>
      <dsp:txXfrm>
        <a:off x="418251" y="3205804"/>
        <a:ext cx="1900122" cy="1046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8CEA5-E324-4900-8595-4EA931C62146}">
      <dsp:nvSpPr>
        <dsp:cNvPr id="0" name=""/>
        <dsp:cNvSpPr/>
      </dsp:nvSpPr>
      <dsp:spPr>
        <a:xfrm rot="10800000">
          <a:off x="1207460" y="250"/>
          <a:ext cx="4448804" cy="79684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86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alibri" panose="020F0502020204030204" pitchFamily="34" charset="0"/>
            </a:rPr>
            <a:t>Seguire e supportare lo svolgimento della sperimentazione</a:t>
          </a:r>
          <a:endParaRPr lang="it-IT" sz="2000" kern="1200" dirty="0">
            <a:latin typeface="Calibri" panose="020F0502020204030204" pitchFamily="34" charset="0"/>
          </a:endParaRPr>
        </a:p>
      </dsp:txBody>
      <dsp:txXfrm rot="10800000">
        <a:off x="1406671" y="250"/>
        <a:ext cx="4249593" cy="796843"/>
      </dsp:txXfrm>
    </dsp:sp>
    <dsp:sp modelId="{B6EBA796-7972-448F-83C2-343BA74194BB}">
      <dsp:nvSpPr>
        <dsp:cNvPr id="0" name=""/>
        <dsp:cNvSpPr/>
      </dsp:nvSpPr>
      <dsp:spPr>
        <a:xfrm>
          <a:off x="865090" y="250"/>
          <a:ext cx="796843" cy="79684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1B164D-1AF7-4829-A344-DA372A9116BF}">
      <dsp:nvSpPr>
        <dsp:cNvPr id="0" name=""/>
        <dsp:cNvSpPr/>
      </dsp:nvSpPr>
      <dsp:spPr>
        <a:xfrm rot="10800000">
          <a:off x="1166510" y="1034958"/>
          <a:ext cx="4503403" cy="111094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86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alibri" panose="020F0502020204030204" pitchFamily="34" charset="0"/>
            </a:rPr>
            <a:t>Verificare l’efficacia di Piaac on line per la personalizzazione dei percorsi scolastico-formativi nei CPIA</a:t>
          </a:r>
          <a:endParaRPr lang="it-IT" sz="2000" kern="1200" dirty="0">
            <a:latin typeface="Calibri" panose="020F0502020204030204" pitchFamily="34" charset="0"/>
          </a:endParaRPr>
        </a:p>
      </dsp:txBody>
      <dsp:txXfrm rot="10800000">
        <a:off x="1444246" y="1034958"/>
        <a:ext cx="4225667" cy="1110943"/>
      </dsp:txXfrm>
    </dsp:sp>
    <dsp:sp modelId="{9F265DD8-74D7-4535-B423-C2C9B4293174}">
      <dsp:nvSpPr>
        <dsp:cNvPr id="0" name=""/>
        <dsp:cNvSpPr/>
      </dsp:nvSpPr>
      <dsp:spPr>
        <a:xfrm>
          <a:off x="851440" y="1192008"/>
          <a:ext cx="796843" cy="79684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AD8FC-074E-494A-BCC7-EAEDFE5CF316}">
      <dsp:nvSpPr>
        <dsp:cNvPr id="0" name=""/>
        <dsp:cNvSpPr/>
      </dsp:nvSpPr>
      <dsp:spPr>
        <a:xfrm rot="10800000">
          <a:off x="1227918" y="2383766"/>
          <a:ext cx="4421526" cy="11371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86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alibri" panose="020F0502020204030204" pitchFamily="34" charset="0"/>
            </a:rPr>
            <a:t>Analizzare e valutare l’impiego di Piaac on line nel possibile processo di integrazione dei servizi fra CPIA e Centri per l’Impiego (</a:t>
          </a:r>
          <a:r>
            <a:rPr lang="it-IT" sz="2000" kern="1200" dirty="0" err="1" smtClean="0">
              <a:latin typeface="Calibri" panose="020F0502020204030204" pitchFamily="34" charset="0"/>
            </a:rPr>
            <a:t>CpI</a:t>
          </a:r>
          <a:r>
            <a:rPr lang="it-IT" sz="2000" kern="1200" dirty="0" smtClean="0">
              <a:latin typeface="Calibri" panose="020F0502020204030204" pitchFamily="34" charset="0"/>
            </a:rPr>
            <a:t>)</a:t>
          </a:r>
          <a:endParaRPr lang="it-IT" sz="2000" kern="1200" dirty="0">
            <a:latin typeface="Calibri" panose="020F0502020204030204" pitchFamily="34" charset="0"/>
          </a:endParaRPr>
        </a:p>
      </dsp:txBody>
      <dsp:txXfrm rot="10800000">
        <a:off x="1512194" y="2383766"/>
        <a:ext cx="4137250" cy="1137104"/>
      </dsp:txXfrm>
    </dsp:sp>
    <dsp:sp modelId="{E673DEC9-090A-499B-834B-E56892783675}">
      <dsp:nvSpPr>
        <dsp:cNvPr id="0" name=""/>
        <dsp:cNvSpPr/>
      </dsp:nvSpPr>
      <dsp:spPr>
        <a:xfrm>
          <a:off x="871909" y="2553896"/>
          <a:ext cx="796843" cy="796843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10CDC-F791-4183-9D11-5B9DF44DD66F}">
      <dsp:nvSpPr>
        <dsp:cNvPr id="0" name=""/>
        <dsp:cNvSpPr/>
      </dsp:nvSpPr>
      <dsp:spPr>
        <a:xfrm>
          <a:off x="2530166" y="1264668"/>
          <a:ext cx="2196916" cy="1959135"/>
        </a:xfrm>
        <a:prstGeom prst="gear9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Calibri" panose="020F0502020204030204" pitchFamily="34" charset="0"/>
            </a:rPr>
            <a:t>Questionario del docente sperimentatore</a:t>
          </a:r>
          <a:endParaRPr lang="it-IT" sz="1600" b="1" kern="1200" dirty="0">
            <a:latin typeface="Calibri" panose="020F0502020204030204" pitchFamily="34" charset="0"/>
          </a:endParaRPr>
        </a:p>
      </dsp:txBody>
      <dsp:txXfrm>
        <a:off x="2954072" y="1723586"/>
        <a:ext cx="1349104" cy="1007036"/>
      </dsp:txXfrm>
    </dsp:sp>
    <dsp:sp modelId="{56641ACA-E80A-4328-8601-EA01A74926AB}">
      <dsp:nvSpPr>
        <dsp:cNvPr id="0" name=""/>
        <dsp:cNvSpPr/>
      </dsp:nvSpPr>
      <dsp:spPr>
        <a:xfrm>
          <a:off x="1149827" y="763393"/>
          <a:ext cx="1780804" cy="1424826"/>
        </a:xfrm>
        <a:prstGeom prst="gear6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tint val="50000"/>
                <a:satMod val="300000"/>
              </a:schemeClr>
            </a:gs>
            <a:gs pos="35000">
              <a:schemeClr val="accent5">
                <a:hueOff val="-7353345"/>
                <a:satOff val="-10228"/>
                <a:lumOff val="-3922"/>
                <a:alphaOff val="0"/>
                <a:tint val="37000"/>
                <a:satMod val="3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>
              <a:latin typeface="Calibri" panose="020F0502020204030204" pitchFamily="34" charset="0"/>
            </a:rPr>
            <a:t>Questionario di gradimento del discente</a:t>
          </a:r>
          <a:endParaRPr lang="it-IT" sz="1200" b="1" kern="1200" dirty="0">
            <a:latin typeface="Calibri" panose="020F0502020204030204" pitchFamily="34" charset="0"/>
          </a:endParaRPr>
        </a:p>
      </dsp:txBody>
      <dsp:txXfrm>
        <a:off x="1560277" y="1124265"/>
        <a:ext cx="959904" cy="703082"/>
      </dsp:txXfrm>
    </dsp:sp>
    <dsp:sp modelId="{CC50D70C-53EC-49BB-8F3D-871ABDCF8530}">
      <dsp:nvSpPr>
        <dsp:cNvPr id="0" name=""/>
        <dsp:cNvSpPr/>
      </dsp:nvSpPr>
      <dsp:spPr>
        <a:xfrm>
          <a:off x="2663129" y="921991"/>
          <a:ext cx="2409736" cy="2409736"/>
        </a:xfrm>
        <a:prstGeom prst="circularArrow">
          <a:avLst>
            <a:gd name="adj1" fmla="val 4878"/>
            <a:gd name="adj2" fmla="val 312630"/>
            <a:gd name="adj3" fmla="val 3091068"/>
            <a:gd name="adj4" fmla="val 15293021"/>
            <a:gd name="adj5" fmla="val 5691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15518C1-BD47-4B81-AF17-CFCD9F12530C}">
      <dsp:nvSpPr>
        <dsp:cNvPr id="0" name=""/>
        <dsp:cNvSpPr/>
      </dsp:nvSpPr>
      <dsp:spPr>
        <a:xfrm>
          <a:off x="901284" y="409687"/>
          <a:ext cx="1968156" cy="182199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tint val="50000"/>
                <a:satMod val="300000"/>
              </a:schemeClr>
            </a:gs>
            <a:gs pos="35000">
              <a:schemeClr val="accent5">
                <a:hueOff val="-7353345"/>
                <a:satOff val="-10228"/>
                <a:lumOff val="-3922"/>
                <a:alphaOff val="0"/>
                <a:tint val="37000"/>
                <a:satMod val="3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2945658" cy="495347"/>
          </a:xfrm>
          <a:prstGeom prst="rect">
            <a:avLst/>
          </a:prstGeom>
          <a:noFill/>
          <a:ln>
            <a:noFill/>
          </a:ln>
        </p:spPr>
        <p:txBody>
          <a:bodyPr lIns="90822" tIns="90822" rIns="90822" bIns="9082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418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836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254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673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7091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509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927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34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0443" y="1"/>
            <a:ext cx="2945658" cy="495347"/>
          </a:xfrm>
          <a:prstGeom prst="rect">
            <a:avLst/>
          </a:prstGeom>
          <a:noFill/>
          <a:ln>
            <a:noFill/>
          </a:ln>
        </p:spPr>
        <p:txBody>
          <a:bodyPr lIns="90822" tIns="90822" rIns="90822" bIns="90822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418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836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254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673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7091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509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927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34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438150" y="1235075"/>
            <a:ext cx="5921375" cy="3330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  <a:noFill/>
          <a:ln>
            <a:noFill/>
          </a:ln>
        </p:spPr>
        <p:txBody>
          <a:bodyPr lIns="90822" tIns="90822" rIns="90822" bIns="9082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7319"/>
            <a:ext cx="2945658" cy="495347"/>
          </a:xfrm>
          <a:prstGeom prst="rect">
            <a:avLst/>
          </a:prstGeom>
          <a:noFill/>
          <a:ln>
            <a:noFill/>
          </a:ln>
        </p:spPr>
        <p:txBody>
          <a:bodyPr lIns="90822" tIns="90822" rIns="90822" bIns="90822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418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0836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6254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1673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7091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25095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7927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3346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0443" y="9377319"/>
            <a:ext cx="2945658" cy="495347"/>
          </a:xfrm>
          <a:prstGeom prst="rect">
            <a:avLst/>
          </a:prstGeom>
          <a:noFill/>
          <a:ln>
            <a:noFill/>
          </a:ln>
        </p:spPr>
        <p:txBody>
          <a:bodyPr lIns="90822" tIns="45398" rIns="90822" bIns="45398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78475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lIns="90822" tIns="90822" rIns="90822" bIns="90822" anchor="t" anchorCtr="0">
            <a:noAutofit/>
          </a:bodyPr>
          <a:lstStyle/>
          <a:p>
            <a:endParaRPr dirty="0"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5075"/>
            <a:ext cx="5918200" cy="3330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6847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3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1108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4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3465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6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4742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10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5429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11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5429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21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5429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9738" y="1235075"/>
            <a:ext cx="5918200" cy="33305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22</a:t>
            </a:fld>
            <a:endParaRPr lang="it-IT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5429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350"/>
            </a:lvl2pPr>
            <a:lvl3pPr lvl="2" indent="0">
              <a:spcBef>
                <a:spcPts val="0"/>
              </a:spcBef>
              <a:buNone/>
              <a:defRPr sz="1350"/>
            </a:lvl3pPr>
            <a:lvl4pPr lvl="3" indent="0">
              <a:spcBef>
                <a:spcPts val="0"/>
              </a:spcBef>
              <a:buNone/>
              <a:defRPr sz="1350"/>
            </a:lvl4pPr>
            <a:lvl5pPr lvl="4" indent="0">
              <a:spcBef>
                <a:spcPts val="0"/>
              </a:spcBef>
              <a:buNone/>
              <a:defRPr sz="1350"/>
            </a:lvl5pPr>
            <a:lvl6pPr lvl="5" indent="0">
              <a:spcBef>
                <a:spcPts val="0"/>
              </a:spcBef>
              <a:buNone/>
              <a:defRPr sz="1350"/>
            </a:lvl6pPr>
            <a:lvl7pPr lvl="6" indent="0">
              <a:spcBef>
                <a:spcPts val="0"/>
              </a:spcBef>
              <a:buNone/>
              <a:defRPr sz="1350"/>
            </a:lvl7pPr>
            <a:lvl8pPr lvl="7" indent="0">
              <a:spcBef>
                <a:spcPts val="0"/>
              </a:spcBef>
              <a:buNone/>
              <a:defRPr sz="1350"/>
            </a:lvl8pPr>
            <a:lvl9pPr lvl="8" indent="0">
              <a:spcBef>
                <a:spcPts val="0"/>
              </a:spcBef>
              <a:buNone/>
              <a:defRPr sz="1350"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143000" y="2701531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6286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4579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8656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350"/>
            </a:lvl2pPr>
            <a:lvl3pPr lvl="2" indent="0">
              <a:spcBef>
                <a:spcPts val="0"/>
              </a:spcBef>
              <a:buNone/>
              <a:defRPr sz="1350"/>
            </a:lvl3pPr>
            <a:lvl4pPr lvl="3" indent="0">
              <a:spcBef>
                <a:spcPts val="0"/>
              </a:spcBef>
              <a:buNone/>
              <a:defRPr sz="1350"/>
            </a:lvl4pPr>
            <a:lvl5pPr lvl="4" indent="0">
              <a:spcBef>
                <a:spcPts val="0"/>
              </a:spcBef>
              <a:buNone/>
              <a:defRPr sz="1350"/>
            </a:lvl5pPr>
            <a:lvl6pPr lvl="5" indent="0">
              <a:spcBef>
                <a:spcPts val="0"/>
              </a:spcBef>
              <a:buNone/>
              <a:defRPr sz="1350"/>
            </a:lvl6pPr>
            <a:lvl7pPr lvl="6" indent="0">
              <a:spcBef>
                <a:spcPts val="0"/>
              </a:spcBef>
              <a:buNone/>
              <a:defRPr sz="1350"/>
            </a:lvl7pPr>
            <a:lvl8pPr lvl="7" indent="0">
              <a:spcBef>
                <a:spcPts val="0"/>
              </a:spcBef>
              <a:buNone/>
              <a:defRPr sz="1350"/>
            </a:lvl8pPr>
            <a:lvl9pPr lvl="8" indent="0">
              <a:spcBef>
                <a:spcPts val="0"/>
              </a:spcBef>
              <a:buNone/>
              <a:defRPr sz="1350"/>
            </a:lvl9pPr>
          </a:lstStyle>
          <a:p>
            <a:endParaRPr dirty="0"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8656" y="136921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6286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4579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28656" y="273843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28656" y="136921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6286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457956" y="4767264"/>
            <a:ext cx="2057399" cy="2738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it-IT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‹N›</a:t>
            </a:fld>
            <a:endParaRPr lang="it-IT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angelo.delcimmuto@anpal.gov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ctrTitle"/>
          </p:nvPr>
        </p:nvSpPr>
        <p:spPr>
          <a:xfrm>
            <a:off x="174151" y="1153237"/>
            <a:ext cx="7981950" cy="320722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800" b="1" cap="small" spc="150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ANPAL – MIUR – CPIA CRRS&amp;S</a:t>
            </a:r>
            <a:br>
              <a:rPr lang="it-IT" sz="1800" b="1" cap="small" spc="150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800" b="1" cap="small" spc="150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800" b="1" cap="small" spc="150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800" b="1" cap="small" spc="150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Il self-assessment delle competenze degli adulti</a:t>
            </a:r>
            <a:r>
              <a:rPr lang="it-IT" sz="1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La </a:t>
            </a:r>
            <a: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sperimentazione di Piaac on line nei CPIA </a:t>
            </a:r>
            <a:b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per la personalizzazione dei percorsi scolastico-formativi</a:t>
            </a:r>
            <a:b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600" b="1" i="1" dirty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600" b="1" i="1" dirty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600" b="1" i="1" dirty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600" b="1" i="1" dirty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r>
              <a:rPr lang="it-IT" sz="16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Angelo Del Cimmuto</a:t>
            </a:r>
            <a:r>
              <a:rPr lang="it-IT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/>
            </a:r>
            <a:br>
              <a:rPr lang="it-IT" sz="14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endParaRPr lang="it-IT" sz="1400" b="1" i="1" dirty="0">
              <a:solidFill>
                <a:srgbClr val="002060"/>
              </a:solidFill>
              <a:latin typeface="Calibri" panose="020F0502020204030204" pitchFamily="34" charset="0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" name="Immagin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86" y="597163"/>
            <a:ext cx="20478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30" y="455556"/>
            <a:ext cx="1533525" cy="74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850" y="396889"/>
            <a:ext cx="2571750" cy="80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7720" y="4271750"/>
            <a:ext cx="5155026" cy="52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64" y="4278575"/>
            <a:ext cx="1692323" cy="40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64" y="382137"/>
            <a:ext cx="6359858" cy="448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99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4" y="197894"/>
            <a:ext cx="6284913" cy="469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4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952" y="177422"/>
            <a:ext cx="5991366" cy="464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86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4" y="225190"/>
            <a:ext cx="6284913" cy="474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61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18" y="204716"/>
            <a:ext cx="6598692" cy="483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95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4" y="225188"/>
            <a:ext cx="6284913" cy="4688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0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4" y="657225"/>
            <a:ext cx="6284913" cy="383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204788"/>
            <a:ext cx="710565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5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7" y="1108077"/>
            <a:ext cx="6262687" cy="292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0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7" y="1614488"/>
            <a:ext cx="6262687" cy="191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93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37588" y="321611"/>
            <a:ext cx="5956393" cy="551847"/>
          </a:xfrm>
        </p:spPr>
        <p:txBody>
          <a:bodyPr/>
          <a:lstStyle/>
          <a:p>
            <a:r>
              <a:rPr lang="it-IT" sz="2400" dirty="0" smtClean="0"/>
              <a:t>Agenda</a:t>
            </a:r>
            <a:endParaRPr lang="it-IT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88961" y="955344"/>
            <a:ext cx="72333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" panose="020F0502020204030204" pitchFamily="34" charset="0"/>
              </a:rPr>
              <a:t>Obiettivo della sperimentazione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Piaac Formazione &amp; Competenze on line o Piaac on line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L’articolazione della sperimentazione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Il monitoraggio della sperimentazione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Le funzioni del docente sperimentatore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Gli strumenti del monitoraggio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Le ricadute</a:t>
            </a:r>
          </a:p>
          <a:p>
            <a:endParaRPr lang="it-IT" sz="1200" dirty="0">
              <a:latin typeface="Calibri" panose="020F0502020204030204" pitchFamily="34" charset="0"/>
            </a:endParaRPr>
          </a:p>
          <a:p>
            <a:r>
              <a:rPr lang="it-IT" sz="1600" dirty="0" smtClean="0">
                <a:latin typeface="Calibri" panose="020F0502020204030204" pitchFamily="34" charset="0"/>
              </a:rPr>
              <a:t>Il rigore metodologico del processo </a:t>
            </a:r>
          </a:p>
          <a:p>
            <a:endParaRPr lang="it-IT" dirty="0">
              <a:latin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01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6" y="467460"/>
            <a:ext cx="6262687" cy="3442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6" y="3739429"/>
            <a:ext cx="6262687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439866" y="4169391"/>
            <a:ext cx="6262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--------------------------------------------------------------------------------------------------------------------------------------------------------------------------------------------------------------------------------</a:t>
            </a:r>
            <a:endParaRPr lang="it-I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61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211796" y="280669"/>
            <a:ext cx="4482435" cy="742915"/>
          </a:xfrm>
        </p:spPr>
        <p:txBody>
          <a:bodyPr/>
          <a:lstStyle/>
          <a:p>
            <a:pPr algn="ctr"/>
            <a:r>
              <a:rPr lang="it-IT" sz="2400" b="1" cap="small" dirty="0" smtClean="0">
                <a:solidFill>
                  <a:srgbClr val="0070C0"/>
                </a:solidFill>
              </a:rPr>
              <a:t>Le ricadute della sperimentazione</a:t>
            </a:r>
            <a:endParaRPr lang="it-IT" sz="2400" b="1" cap="small" dirty="0">
              <a:solidFill>
                <a:srgbClr val="0070C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16006" y="1601170"/>
            <a:ext cx="25180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Calibri" panose="020F0502020204030204" pitchFamily="34" charset="0"/>
              </a:rPr>
              <a:t>Contributo metodologico per: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Individuazione competenze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Valutazione preliminare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 smtClean="0">
                <a:latin typeface="Calibri" panose="020F0502020204030204" pitchFamily="34" charset="0"/>
              </a:rPr>
              <a:t>Riconoscimento crediti in ingresso</a:t>
            </a:r>
            <a:endParaRPr lang="it-IT" dirty="0">
              <a:latin typeface="Calibri" panose="020F05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818264" y="2132078"/>
            <a:ext cx="1487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Calibri" panose="020F0502020204030204" pitchFamily="34" charset="0"/>
              </a:rPr>
              <a:t>Personalizzazione </a:t>
            </a:r>
          </a:p>
          <a:p>
            <a:pPr algn="ctr"/>
            <a:r>
              <a:rPr lang="it-IT" dirty="0" smtClean="0">
                <a:latin typeface="Calibri" panose="020F0502020204030204" pitchFamily="34" charset="0"/>
              </a:rPr>
              <a:t>dei curricoli</a:t>
            </a:r>
            <a:endParaRPr lang="it-IT" dirty="0">
              <a:latin typeface="Calibri" panose="020F050202020403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4387755" y="2024357"/>
            <a:ext cx="15149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Calibri" panose="020F0502020204030204" pitchFamily="34" charset="0"/>
              </a:rPr>
              <a:t>Percorso di condivisione: focus-group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6390565" y="3052489"/>
            <a:ext cx="1276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Calibri" panose="020F0502020204030204" pitchFamily="34" charset="0"/>
              </a:rPr>
              <a:t>Restituzione degli esiti</a:t>
            </a:r>
            <a:endParaRPr lang="it-IT" dirty="0">
              <a:latin typeface="Calibri" panose="020F0502020204030204" pitchFamily="34" charset="0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211540" y="1601169"/>
            <a:ext cx="2422478" cy="1169551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circolare a destra 18"/>
          <p:cNvSpPr/>
          <p:nvPr/>
        </p:nvSpPr>
        <p:spPr>
          <a:xfrm rot="16200000">
            <a:off x="2644255" y="2593420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2818264" y="2157917"/>
            <a:ext cx="1487604" cy="53226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circolare in giù 21"/>
          <p:cNvSpPr/>
          <p:nvPr/>
        </p:nvSpPr>
        <p:spPr>
          <a:xfrm>
            <a:off x="3780428" y="1174503"/>
            <a:ext cx="146031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4578824" y="2024358"/>
            <a:ext cx="1146412" cy="794716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2 24"/>
          <p:cNvCxnSpPr>
            <a:endCxn id="26" idx="0"/>
          </p:cNvCxnSpPr>
          <p:nvPr/>
        </p:nvCxnSpPr>
        <p:spPr>
          <a:xfrm flipH="1">
            <a:off x="5155446" y="2897140"/>
            <a:ext cx="3412" cy="48123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4032917" y="3378371"/>
            <a:ext cx="2245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Calibri" panose="020F0502020204030204" pitchFamily="34" charset="0"/>
              </a:rPr>
              <a:t>Comitato tecnico-scientifico</a:t>
            </a:r>
            <a:endParaRPr lang="it-IT" dirty="0">
              <a:latin typeface="Calibri" panose="020F0502020204030204" pitchFamily="34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4084094" y="3402331"/>
            <a:ext cx="2193876" cy="259856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/>
          <p:cNvSpPr txBox="1"/>
          <p:nvPr/>
        </p:nvSpPr>
        <p:spPr>
          <a:xfrm>
            <a:off x="6851178" y="1884849"/>
            <a:ext cx="1521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Calibri" panose="020F0502020204030204" pitchFamily="34" charset="0"/>
              </a:rPr>
              <a:t>Rapporto finale</a:t>
            </a:r>
            <a:endParaRPr lang="it-IT" sz="1600" dirty="0">
              <a:latin typeface="Calibri" panose="020F0502020204030204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6445837" y="3048576"/>
            <a:ext cx="1132080" cy="48368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38" name="Connettore 2 1037"/>
          <p:cNvCxnSpPr/>
          <p:nvPr/>
        </p:nvCxnSpPr>
        <p:spPr>
          <a:xfrm flipV="1">
            <a:off x="7130955" y="2340152"/>
            <a:ext cx="122830" cy="52712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Freccia circolare a destra 1039"/>
          <p:cNvSpPr/>
          <p:nvPr/>
        </p:nvSpPr>
        <p:spPr>
          <a:xfrm rot="16200000">
            <a:off x="6080077" y="3454133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41" name="Rettangolo arrotondato 1040"/>
          <p:cNvSpPr/>
          <p:nvPr/>
        </p:nvSpPr>
        <p:spPr>
          <a:xfrm>
            <a:off x="6851178" y="1906025"/>
            <a:ext cx="1521725" cy="28660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0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634060" y="498145"/>
            <a:ext cx="4987025" cy="539087"/>
          </a:xfrm>
        </p:spPr>
        <p:txBody>
          <a:bodyPr/>
          <a:lstStyle/>
          <a:p>
            <a:pPr algn="ctr"/>
            <a:r>
              <a:rPr lang="it-IT" sz="2400" b="1" cap="small" dirty="0" smtClean="0">
                <a:solidFill>
                  <a:srgbClr val="0070C0"/>
                </a:solidFill>
              </a:rPr>
              <a:t>Il rigore metodologico del processo</a:t>
            </a:r>
            <a:endParaRPr lang="it-IT" sz="2400" b="1" cap="small" dirty="0">
              <a:solidFill>
                <a:srgbClr val="0070C0"/>
              </a:solidFill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184245" y="2279108"/>
            <a:ext cx="1413562" cy="1973343"/>
            <a:chOff x="390" y="2286147"/>
            <a:chExt cx="1247872" cy="1017679"/>
          </a:xfrm>
        </p:grpSpPr>
        <p:sp>
          <p:nvSpPr>
            <p:cNvPr id="5" name="Rettangolo arrotondato 4"/>
            <p:cNvSpPr/>
            <p:nvPr/>
          </p:nvSpPr>
          <p:spPr>
            <a:xfrm>
              <a:off x="390" y="2286147"/>
              <a:ext cx="1247872" cy="101767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ttangolo 5"/>
            <p:cNvSpPr/>
            <p:nvPr/>
          </p:nvSpPr>
          <p:spPr>
            <a:xfrm>
              <a:off x="29629" y="2290796"/>
              <a:ext cx="1189394" cy="952838"/>
            </a:xfrm>
            <a:prstGeom prst="rect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2667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Raccolta ed</a:t>
              </a:r>
            </a:p>
            <a:p>
              <a:pPr lvl="0" algn="ctr" defTabSz="2667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elaborazione dei</a:t>
              </a: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 dati da</a:t>
              </a:r>
            </a:p>
            <a:p>
              <a:pPr lvl="0" algn="ctr" defTabSz="2667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piattaforma</a:t>
              </a:r>
            </a:p>
            <a:p>
              <a:pPr lvl="0" algn="ctr" defTabSz="2667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Piaac on line</a:t>
              </a:r>
              <a:endParaRPr lang="it-IT" kern="1200" dirty="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1699146" y="2266952"/>
            <a:ext cx="1445696" cy="1985499"/>
            <a:chOff x="86619" y="1663836"/>
            <a:chExt cx="1223481" cy="1047394"/>
          </a:xfrm>
        </p:grpSpPr>
        <p:sp>
          <p:nvSpPr>
            <p:cNvPr id="8" name="Rettangolo arrotondato 7"/>
            <p:cNvSpPr/>
            <p:nvPr/>
          </p:nvSpPr>
          <p:spPr>
            <a:xfrm>
              <a:off x="86619" y="1663836"/>
              <a:ext cx="1223481" cy="1047394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tangolo 8"/>
            <p:cNvSpPr/>
            <p:nvPr/>
          </p:nvSpPr>
          <p:spPr>
            <a:xfrm>
              <a:off x="86619" y="1694513"/>
              <a:ext cx="1192804" cy="986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Raccolta ed</a:t>
              </a:r>
            </a:p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elaborazione dei dati da</a:t>
              </a:r>
            </a:p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QUESTIONARIO </a:t>
              </a:r>
            </a:p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kern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DISCENTI</a:t>
              </a:r>
              <a:endParaRPr lang="it-IT" kern="1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3261819" y="2238061"/>
            <a:ext cx="1549021" cy="2014388"/>
            <a:chOff x="70547" y="1019284"/>
            <a:chExt cx="1408724" cy="1401230"/>
          </a:xfrm>
        </p:grpSpPr>
        <p:sp>
          <p:nvSpPr>
            <p:cNvPr id="11" name="Rettangolo arrotondato 10"/>
            <p:cNvSpPr/>
            <p:nvPr/>
          </p:nvSpPr>
          <p:spPr>
            <a:xfrm>
              <a:off x="70547" y="1019284"/>
              <a:ext cx="1408724" cy="1401230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tangolo 11"/>
            <p:cNvSpPr/>
            <p:nvPr/>
          </p:nvSpPr>
          <p:spPr>
            <a:xfrm>
              <a:off x="126400" y="1055145"/>
              <a:ext cx="1284607" cy="13653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3556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Raccolta ed</a:t>
              </a:r>
            </a:p>
            <a:p>
              <a:pPr lvl="0" algn="ctr" defTabSz="3556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elaborazione dei </a:t>
              </a: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 dati da</a:t>
              </a:r>
            </a:p>
            <a:p>
              <a:pPr lvl="0" algn="ctr" defTabSz="3556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QUESTIONARIO </a:t>
              </a:r>
            </a:p>
            <a:p>
              <a:pPr lvl="0" algn="ctr" defTabSz="355600">
                <a:spcBef>
                  <a:spcPct val="0"/>
                </a:spcBef>
              </a:pPr>
              <a:r>
                <a:rPr lang="it-IT" kern="1200" dirty="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DOCENTI</a:t>
              </a:r>
              <a:endParaRPr lang="it-IT" kern="1200" dirty="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4916496" y="2247195"/>
            <a:ext cx="1748845" cy="2065498"/>
            <a:chOff x="39444" y="555287"/>
            <a:chExt cx="1530481" cy="1224385"/>
          </a:xfrm>
        </p:grpSpPr>
        <p:sp>
          <p:nvSpPr>
            <p:cNvPr id="14" name="Rettangolo arrotondato 13"/>
            <p:cNvSpPr/>
            <p:nvPr/>
          </p:nvSpPr>
          <p:spPr>
            <a:xfrm>
              <a:off x="39444" y="555287"/>
              <a:ext cx="1530481" cy="1224385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39444" y="591298"/>
              <a:ext cx="1458759" cy="11526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" tIns="24765" rIns="24765" bIns="2476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Ricognizione e analisi degli strumenti in uso presso i CPIA</a:t>
              </a:r>
              <a:endParaRPr lang="it-IT" kern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6721522" y="2238064"/>
            <a:ext cx="1753738" cy="2074631"/>
            <a:chOff x="1809983" y="1814"/>
            <a:chExt cx="1618007" cy="2074631"/>
          </a:xfrm>
        </p:grpSpPr>
        <p:sp>
          <p:nvSpPr>
            <p:cNvPr id="17" name="Rettangolo arrotondato 16"/>
            <p:cNvSpPr/>
            <p:nvPr/>
          </p:nvSpPr>
          <p:spPr>
            <a:xfrm>
              <a:off x="1809983" y="1814"/>
              <a:ext cx="1618007" cy="207463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1809983" y="42859"/>
              <a:ext cx="1576962" cy="19733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kern="12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Segreto statistico, tutela della riservatezza e dei diritti degli interessati</a:t>
              </a:r>
              <a:endParaRPr lang="it-IT" kern="12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Rettangolo arrotondato 21"/>
          <p:cNvSpPr/>
          <p:nvPr/>
        </p:nvSpPr>
        <p:spPr>
          <a:xfrm>
            <a:off x="2129051" y="1264637"/>
            <a:ext cx="3712191" cy="5155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Attendibilità e </a:t>
            </a:r>
            <a:r>
              <a:rPr 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correttezza</a:t>
            </a:r>
          </a:p>
        </p:txBody>
      </p:sp>
      <p:cxnSp>
        <p:nvCxnSpPr>
          <p:cNvPr id="24" name="Connettore 1 23"/>
          <p:cNvCxnSpPr/>
          <p:nvPr/>
        </p:nvCxnSpPr>
        <p:spPr>
          <a:xfrm>
            <a:off x="4024579" y="1780228"/>
            <a:ext cx="0" cy="232819"/>
          </a:xfrm>
          <a:prstGeom prst="line">
            <a:avLst/>
          </a:prstGeom>
          <a:ln w="508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H="1">
            <a:off x="891030" y="2013046"/>
            <a:ext cx="3500143" cy="4652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4391172" y="2013046"/>
            <a:ext cx="3134759" cy="4652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>
            <a:endCxn id="5" idx="0"/>
          </p:cNvCxnSpPr>
          <p:nvPr/>
        </p:nvCxnSpPr>
        <p:spPr>
          <a:xfrm>
            <a:off x="891026" y="2231409"/>
            <a:ext cx="0" cy="4769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endCxn id="8" idx="0"/>
          </p:cNvCxnSpPr>
          <p:nvPr/>
        </p:nvCxnSpPr>
        <p:spPr>
          <a:xfrm>
            <a:off x="2421994" y="2017699"/>
            <a:ext cx="0" cy="249253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4025726" y="2013045"/>
            <a:ext cx="0" cy="225016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endCxn id="14" idx="0"/>
          </p:cNvCxnSpPr>
          <p:nvPr/>
        </p:nvCxnSpPr>
        <p:spPr>
          <a:xfrm>
            <a:off x="5790915" y="2017698"/>
            <a:ext cx="0" cy="229498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/>
          <p:nvPr/>
        </p:nvCxnSpPr>
        <p:spPr>
          <a:xfrm>
            <a:off x="7525926" y="2013045"/>
            <a:ext cx="0" cy="229668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>
            <a:endCxn id="5" idx="0"/>
          </p:cNvCxnSpPr>
          <p:nvPr/>
        </p:nvCxnSpPr>
        <p:spPr>
          <a:xfrm>
            <a:off x="891026" y="2013047"/>
            <a:ext cx="0" cy="266063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6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797791" y="1787857"/>
            <a:ext cx="327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Grazie per l’attenzione!</a:t>
            </a:r>
            <a:endParaRPr lang="it-IT" sz="1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0726" y="3916907"/>
            <a:ext cx="32618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Angelo Del Cimmuto</a:t>
            </a:r>
          </a:p>
          <a:p>
            <a:r>
              <a:rPr lang="it-IT" dirty="0" smtClean="0">
                <a:latin typeface="Calibri" panose="020F0502020204030204" pitchFamily="34" charset="0"/>
              </a:rPr>
              <a:t>Email: </a:t>
            </a:r>
            <a:r>
              <a:rPr lang="it-IT" dirty="0" smtClean="0">
                <a:latin typeface="Calibri" panose="020F0502020204030204" pitchFamily="34" charset="0"/>
                <a:hlinkClick r:id="rId2"/>
              </a:rPr>
              <a:t>angelo.delcimmuto@anpal.gov.it</a:t>
            </a:r>
            <a:endParaRPr lang="it-IT" dirty="0" smtClean="0">
              <a:latin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6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>
          <a:xfrm>
            <a:off x="205572" y="232012"/>
            <a:ext cx="3977468" cy="4168698"/>
          </a:xfrm>
        </p:spPr>
        <p:txBody>
          <a:bodyPr/>
          <a:lstStyle/>
          <a:p>
            <a:pPr marL="13335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2000" b="1" dirty="0" smtClean="0">
                <a:solidFill>
                  <a:srgbClr val="0070C0"/>
                </a:solidFill>
              </a:rPr>
              <a:t>Obiettivo della sperimentazione</a:t>
            </a:r>
          </a:p>
          <a:p>
            <a:pPr marL="133350" indent="0">
              <a:lnSpc>
                <a:spcPct val="100000"/>
              </a:lnSpc>
              <a:spcBef>
                <a:spcPts val="0"/>
              </a:spcBef>
              <a:buNone/>
            </a:pPr>
            <a:endParaRPr lang="it-IT" sz="800" dirty="0" smtClean="0"/>
          </a:p>
          <a:p>
            <a:pPr marL="133350" indent="0" algn="just">
              <a:lnSpc>
                <a:spcPts val="2200"/>
              </a:lnSpc>
              <a:spcBef>
                <a:spcPts val="0"/>
              </a:spcBef>
              <a:buNone/>
            </a:pPr>
            <a:r>
              <a:rPr lang="it-IT" sz="1600" dirty="0" smtClean="0"/>
              <a:t>Contribuire alla personalizzazione del percorso scolastico-formativo degli allievi/e dei CPIA attraverso la sperimentazione di uno strumento di </a:t>
            </a:r>
            <a:r>
              <a:rPr lang="it-IT" sz="1600" i="1" dirty="0" smtClean="0"/>
              <a:t>self-assessment</a:t>
            </a:r>
            <a:r>
              <a:rPr lang="it-IT" sz="1600" dirty="0" smtClean="0"/>
              <a:t>, </a:t>
            </a:r>
            <a:r>
              <a:rPr lang="it-IT" sz="1600" b="1" i="1" dirty="0" smtClean="0">
                <a:solidFill>
                  <a:srgbClr val="0070C0"/>
                </a:solidFill>
              </a:rPr>
              <a:t>PIAAC Formazione &amp; competenze on line</a:t>
            </a:r>
            <a:r>
              <a:rPr lang="it-IT" sz="1600" dirty="0" smtClean="0"/>
              <a:t>, in grado di valutare il possesso delle competenze fondamentali definite dall’OCSE (</a:t>
            </a:r>
            <a:r>
              <a:rPr lang="it-IT" sz="1600" i="1" dirty="0" smtClean="0"/>
              <a:t>literacy</a:t>
            </a:r>
            <a:r>
              <a:rPr lang="it-IT" sz="1600" dirty="0" smtClean="0"/>
              <a:t>, </a:t>
            </a:r>
            <a:r>
              <a:rPr lang="it-IT" sz="1600" i="1" dirty="0" smtClean="0"/>
              <a:t>numeracy</a:t>
            </a:r>
            <a:r>
              <a:rPr lang="it-IT" sz="1600" dirty="0" smtClean="0"/>
              <a:t> e </a:t>
            </a:r>
            <a:r>
              <a:rPr lang="it-IT" sz="1600" i="1" dirty="0" smtClean="0"/>
              <a:t>problem solving in ambienti tecnologicamente avanzati</a:t>
            </a:r>
            <a:r>
              <a:rPr lang="it-IT" sz="1600" dirty="0" smtClean="0"/>
              <a:t>) per consentire l’individuazione delle competenze in ingresso, la loro valutazione e il riconoscimento dei </a:t>
            </a:r>
            <a:r>
              <a:rPr lang="it-IT" sz="1600" b="1" dirty="0" smtClean="0">
                <a:solidFill>
                  <a:srgbClr val="FF0000"/>
                </a:solidFill>
              </a:rPr>
              <a:t>crediti formativi acquisiti </a:t>
            </a:r>
            <a:r>
              <a:rPr lang="it-IT" sz="1600" dirty="0" smtClean="0"/>
              <a:t>in vista di un’efficace personalizzazione dell’offerta formativa.</a:t>
            </a:r>
            <a:endParaRPr lang="it-IT" sz="1600" dirty="0"/>
          </a:p>
        </p:txBody>
      </p:sp>
      <p:pic>
        <p:nvPicPr>
          <p:cNvPr id="1028" name="Picture 4" descr="Risultati immagini per icone  allievi sul compu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26" y="2947913"/>
            <a:ext cx="2838734" cy="184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isultati immagini per icone  riconoscimento dei crediti formativ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876" y="230306"/>
            <a:ext cx="4510584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67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ma 11"/>
          <p:cNvGraphicFramePr/>
          <p:nvPr>
            <p:extLst>
              <p:ext uri="{D42A27DB-BD31-4B8C-83A1-F6EECF244321}">
                <p14:modId xmlns:p14="http://schemas.microsoft.com/office/powerpoint/2010/main" val="4005648316"/>
              </p:ext>
            </p:extLst>
          </p:nvPr>
        </p:nvGraphicFramePr>
        <p:xfrm>
          <a:off x="484496" y="293429"/>
          <a:ext cx="7751928" cy="4310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asellaDiTesto 12"/>
          <p:cNvSpPr txBox="1"/>
          <p:nvPr/>
        </p:nvSpPr>
        <p:spPr>
          <a:xfrm rot="16200000">
            <a:off x="-1526503" y="2238233"/>
            <a:ext cx="3935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PIAAC Formazione &amp; competenze on line</a:t>
            </a:r>
            <a:endParaRPr lang="it-IT" sz="16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4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3350" indent="0" algn="ctr">
              <a:buNone/>
            </a:pPr>
            <a:endParaRPr lang="it-IT" sz="1600" b="1" i="1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133350" indent="0">
              <a:buNone/>
            </a:pP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630907" y="286605"/>
            <a:ext cx="5356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cap="small" spc="150" dirty="0" smtClean="0">
                <a:solidFill>
                  <a:srgbClr val="0070C0"/>
                </a:solidFill>
                <a:latin typeface="Calibri" panose="020F0502020204030204" pitchFamily="34" charset="0"/>
              </a:rPr>
              <a:t>L’articolazione della sperimentazione</a:t>
            </a:r>
            <a:endParaRPr lang="it-IT" sz="2400" b="1" cap="small" spc="15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82141" y="941696"/>
            <a:ext cx="4531057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spc="150" dirty="0" smtClean="0">
                <a:solidFill>
                  <a:schemeClr val="tx1"/>
                </a:solidFill>
                <a:latin typeface="Calibri" panose="020F0502020204030204" pitchFamily="34" charset="0"/>
              </a:rPr>
              <a:t>Le fasi 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Formazione dei docenti sperimentatori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Somministrazione di Piaac on line ai discenti dei CPIA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Compilazione dei Questionari (versione docenti e versione discenti)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Restituzione dei risultati e stesura di un Report finale</a:t>
            </a:r>
            <a:endParaRPr lang="it-IT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57203" y="2825085"/>
            <a:ext cx="4455995" cy="16004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spc="150" dirty="0" smtClean="0">
                <a:solidFill>
                  <a:schemeClr val="tx1"/>
                </a:solidFill>
                <a:latin typeface="Calibri" panose="020F0502020204030204" pitchFamily="34" charset="0"/>
              </a:rPr>
              <a:t>I soggetti realizzator</a:t>
            </a:r>
            <a:r>
              <a:rPr lang="it-IT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ANPAL, Struttura 2 e 3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MIUR, </a:t>
            </a:r>
            <a:r>
              <a:rPr lang="it-IT" i="1" dirty="0">
                <a:solidFill>
                  <a:schemeClr val="tx1"/>
                </a:solidFill>
              </a:rPr>
              <a:t>Direzione generale per gli ordinamenti scolastici e la valutazione del sistema nazionale di istruzione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20 CPIA 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Comitato tecnico-scientifico</a:t>
            </a:r>
            <a:endParaRPr lang="it-IT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923132" y="3451928"/>
            <a:ext cx="2125637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spc="150" dirty="0" smtClean="0">
                <a:solidFill>
                  <a:schemeClr val="tx1"/>
                </a:solidFill>
                <a:latin typeface="Calibri" panose="020F0502020204030204" pitchFamily="34" charset="0"/>
              </a:rPr>
              <a:t>I tempi</a:t>
            </a:r>
          </a:p>
          <a:p>
            <a:pPr algn="just"/>
            <a:r>
              <a:rPr lang="it-IT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Gennaio – settembre 2019</a:t>
            </a:r>
            <a:endParaRPr lang="it-IT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545914" y="2782555"/>
            <a:ext cx="4319517" cy="16854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5991368" y="1117654"/>
            <a:ext cx="1972102" cy="1785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spc="150" dirty="0" smtClean="0">
                <a:solidFill>
                  <a:srgbClr val="002060"/>
                </a:solidFill>
                <a:latin typeface="Calibri" panose="020F0502020204030204" pitchFamily="34" charset="0"/>
              </a:rPr>
              <a:t>I destinatari</a:t>
            </a:r>
          </a:p>
          <a:p>
            <a:pPr marL="804863" indent="-804863" algn="ctr"/>
            <a:r>
              <a:rPr lang="it-IT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Intermedi:</a:t>
            </a:r>
            <a:r>
              <a:rPr lang="it-IT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it-IT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40 Docenti sperimentatori,  </a:t>
            </a:r>
          </a:p>
          <a:p>
            <a:pPr algn="ctr"/>
            <a:r>
              <a:rPr lang="it-IT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Dirigenti, Rete CRRS&amp;S </a:t>
            </a:r>
          </a:p>
          <a:p>
            <a:pPr algn="ctr"/>
            <a:endParaRPr lang="it-IT" sz="1200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Finali:</a:t>
            </a:r>
            <a:r>
              <a:rPr lang="it-IT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it-IT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400 Discenti</a:t>
            </a:r>
          </a:p>
        </p:txBody>
      </p:sp>
      <p:sp>
        <p:nvSpPr>
          <p:cNvPr id="27" name="Rettangolo arrotondato 26"/>
          <p:cNvSpPr/>
          <p:nvPr/>
        </p:nvSpPr>
        <p:spPr>
          <a:xfrm>
            <a:off x="6018663" y="880282"/>
            <a:ext cx="1972102" cy="19448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arrotondato 27"/>
          <p:cNvSpPr/>
          <p:nvPr/>
        </p:nvSpPr>
        <p:spPr>
          <a:xfrm>
            <a:off x="6076664" y="3111691"/>
            <a:ext cx="1972102" cy="6823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24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 txBox="1">
            <a:spLocks noGrp="1"/>
          </p:cNvSpPr>
          <p:nvPr>
            <p:ph type="body" idx="1"/>
          </p:nvPr>
        </p:nvSpPr>
        <p:spPr>
          <a:xfrm>
            <a:off x="498996" y="1036378"/>
            <a:ext cx="7886700" cy="3432572"/>
          </a:xfrm>
        </p:spPr>
        <p:txBody>
          <a:bodyPr/>
          <a:lstStyle/>
          <a:p>
            <a:pPr marL="133350" indent="0" algn="just" eaLnBrk="1" hangingPunct="1">
              <a:buClr>
                <a:srgbClr val="000000"/>
              </a:buClr>
              <a:buSzTx/>
              <a:buFontTx/>
              <a:buNone/>
            </a:pPr>
            <a:endParaRPr lang="it-IT" altLang="it-IT" sz="1600" b="1" i="1" dirty="0" smtClean="0">
              <a:solidFill>
                <a:srgbClr val="002060"/>
              </a:solidFill>
              <a:latin typeface="Calibri" panose="020F0502020204030204" pitchFamily="34" charset="0"/>
              <a:cs typeface="Arial" charset="0"/>
              <a:sym typeface="Calibri" pitchFamily="34" charset="0"/>
            </a:endParaRPr>
          </a:p>
          <a:p>
            <a:pPr marL="133350" indent="0" eaLnBrk="1" hangingPunct="1">
              <a:buClr>
                <a:srgbClr val="000000"/>
              </a:buClr>
              <a:buSzTx/>
              <a:buFontTx/>
              <a:buNone/>
            </a:pPr>
            <a:endParaRPr lang="it-IT" altLang="it-IT" dirty="0" smtClean="0">
              <a:solidFill>
                <a:srgbClr val="000000"/>
              </a:solidFill>
              <a:latin typeface="Calibri" pitchFamily="34" charset="0"/>
              <a:cs typeface="Arial" charset="0"/>
              <a:sym typeface="Calibri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6" y="273843"/>
            <a:ext cx="7886699" cy="688324"/>
          </a:xfrm>
        </p:spPr>
        <p:txBody>
          <a:bodyPr/>
          <a:lstStyle/>
          <a:p>
            <a:pPr algn="ctr"/>
            <a:r>
              <a:rPr lang="it-IT" sz="2400" b="1" cap="small" spc="150" dirty="0" smtClean="0">
                <a:solidFill>
                  <a:srgbClr val="0070C0"/>
                </a:solidFill>
              </a:rPr>
              <a:t>Il monitoraggio della sperimentazione</a:t>
            </a:r>
            <a:endParaRPr lang="it-IT" sz="2400" b="1" cap="small" spc="150" dirty="0">
              <a:solidFill>
                <a:srgbClr val="0070C0"/>
              </a:solidFill>
            </a:endParaRPr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3711173735"/>
              </p:ext>
            </p:extLst>
          </p:nvPr>
        </p:nvGraphicFramePr>
        <p:xfrm>
          <a:off x="1098649" y="1030407"/>
          <a:ext cx="6521355" cy="3521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286607" y="2388358"/>
            <a:ext cx="1330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Finalità</a:t>
            </a:r>
            <a:endParaRPr lang="it-IT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4" name="Connettore 2 3"/>
          <p:cNvCxnSpPr>
            <a:stCxn id="10" idx="0"/>
          </p:cNvCxnSpPr>
          <p:nvPr/>
        </p:nvCxnSpPr>
        <p:spPr>
          <a:xfrm flipV="1">
            <a:off x="951936" y="1576318"/>
            <a:ext cx="801805" cy="81204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>
            <a:off x="1617260" y="2649968"/>
            <a:ext cx="225188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951931" y="3043451"/>
            <a:ext cx="914400" cy="914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44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17764" y="280669"/>
            <a:ext cx="4544705" cy="442664"/>
          </a:xfrm>
        </p:spPr>
        <p:txBody>
          <a:bodyPr/>
          <a:lstStyle/>
          <a:p>
            <a:pPr algn="ctr"/>
            <a:r>
              <a:rPr lang="it-IT" sz="1800" b="1" dirty="0" smtClean="0"/>
              <a:t>Funzioni del docente sperimentatore</a:t>
            </a:r>
            <a:endParaRPr lang="it-IT" sz="18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1195" y="764276"/>
            <a:ext cx="7881582" cy="3807033"/>
          </a:xfrm>
        </p:spPr>
        <p:txBody>
          <a:bodyPr/>
          <a:lstStyle/>
          <a:p>
            <a:pPr marL="133350" indent="0" algn="just">
              <a:lnSpc>
                <a:spcPts val="2400"/>
              </a:lnSpc>
              <a:spcBef>
                <a:spcPts val="0"/>
              </a:spcBef>
              <a:buNone/>
            </a:pPr>
            <a:r>
              <a:rPr lang="it-IT" sz="1400" dirty="0" smtClean="0"/>
              <a:t>a. </a:t>
            </a:r>
            <a:r>
              <a:rPr lang="it-IT" sz="1400" b="1" dirty="0" smtClean="0"/>
              <a:t>Guidare e seguire i discenti partecipanti alla sperimentazione attraverso</a:t>
            </a:r>
            <a:r>
              <a:rPr lang="it-IT" sz="1400" dirty="0" smtClean="0"/>
              <a:t>:</a:t>
            </a:r>
          </a:p>
          <a:p>
            <a:pPr marL="268288" indent="-1588" algn="just">
              <a:lnSpc>
                <a:spcPts val="2400"/>
              </a:lnSpc>
              <a:spcBef>
                <a:spcPts val="0"/>
              </a:spcBef>
              <a:buFontTx/>
              <a:buChar char="-"/>
            </a:pPr>
            <a:r>
              <a:rPr lang="it-IT" sz="1400" dirty="0" smtClean="0"/>
              <a:t> Verifica della loro numerosità e della loro partecipazione</a:t>
            </a:r>
          </a:p>
          <a:p>
            <a:pPr marL="363538" indent="-96838" algn="just">
              <a:lnSpc>
                <a:spcPts val="2400"/>
              </a:lnSpc>
              <a:spcBef>
                <a:spcPts val="0"/>
              </a:spcBef>
              <a:buFontTx/>
              <a:buChar char="-"/>
            </a:pPr>
            <a:r>
              <a:rPr lang="it-IT" sz="1400" dirty="0" smtClean="0"/>
              <a:t> Assistenza </a:t>
            </a:r>
            <a:r>
              <a:rPr lang="it-IT" sz="1400" b="1" dirty="0" smtClean="0">
                <a:solidFill>
                  <a:srgbClr val="FF0000"/>
                </a:solidFill>
              </a:rPr>
              <a:t>prima</a:t>
            </a:r>
            <a:r>
              <a:rPr lang="it-IT" sz="1400" dirty="0" smtClean="0"/>
              <a:t> (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comunicare gli obiettivi della sperimentazione</a:t>
            </a:r>
            <a:r>
              <a:rPr lang="it-IT" sz="1400" dirty="0" smtClean="0"/>
              <a:t>,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preparare i discenti alla somministrazione del test</a:t>
            </a:r>
            <a:r>
              <a:rPr lang="it-IT" sz="1400" dirty="0" smtClean="0"/>
              <a:t>) e </a:t>
            </a:r>
            <a:r>
              <a:rPr lang="it-IT" sz="1400" b="1" dirty="0" smtClean="0">
                <a:solidFill>
                  <a:srgbClr val="FF0000"/>
                </a:solidFill>
              </a:rPr>
              <a:t>dopo</a:t>
            </a:r>
            <a:r>
              <a:rPr lang="it-IT" sz="1400" dirty="0" smtClean="0"/>
              <a:t> la somministrazione (</a:t>
            </a:r>
            <a:r>
              <a:rPr lang="it-IT" sz="1400" b="1" dirty="0" smtClean="0">
                <a:solidFill>
                  <a:schemeClr val="accent1">
                    <a:lumMod val="75000"/>
                  </a:schemeClr>
                </a:solidFill>
              </a:rPr>
              <a:t>compilazione del Questionario discente</a:t>
            </a:r>
            <a:r>
              <a:rPr lang="it-IT" sz="1400" dirty="0" smtClean="0"/>
              <a:t>,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consegna e fase di restituzione dello score report</a:t>
            </a:r>
            <a:r>
              <a:rPr lang="it-IT" sz="1400" dirty="0" smtClean="0"/>
              <a:t>);</a:t>
            </a:r>
            <a:endParaRPr lang="it-IT" sz="1000" dirty="0" smtClean="0"/>
          </a:p>
          <a:p>
            <a:pPr marL="361950" indent="-228600" algn="just">
              <a:lnSpc>
                <a:spcPts val="2400"/>
              </a:lnSpc>
              <a:spcBef>
                <a:spcPts val="0"/>
              </a:spcBef>
              <a:buNone/>
            </a:pPr>
            <a:r>
              <a:rPr lang="it-IT" sz="1400" dirty="0" smtClean="0"/>
              <a:t>b. </a:t>
            </a:r>
            <a:r>
              <a:rPr lang="it-IT" sz="1400" b="1" dirty="0" smtClean="0"/>
              <a:t>Accedere e gestire la propria </a:t>
            </a:r>
            <a:r>
              <a:rPr lang="it-IT" sz="1400" b="1" dirty="0" smtClean="0">
                <a:solidFill>
                  <a:srgbClr val="FF0000"/>
                </a:solidFill>
              </a:rPr>
              <a:t>sede operativa</a:t>
            </a:r>
            <a:r>
              <a:rPr lang="it-IT" sz="1400" dirty="0" smtClean="0"/>
              <a:t>, </a:t>
            </a:r>
            <a:r>
              <a:rPr lang="it-IT" sz="1400" b="1" dirty="0" smtClean="0"/>
              <a:t>il Cpia, presente nella piattaforma Piaac on line mediante</a:t>
            </a:r>
            <a:r>
              <a:rPr lang="it-IT" sz="1400" dirty="0" smtClean="0"/>
              <a:t>:</a:t>
            </a:r>
          </a:p>
          <a:p>
            <a:pPr marL="268288" indent="-1588" algn="just">
              <a:lnSpc>
                <a:spcPts val="2400"/>
              </a:lnSpc>
              <a:spcBef>
                <a:spcPts val="0"/>
              </a:spcBef>
              <a:buFontTx/>
              <a:buChar char="-"/>
            </a:pPr>
            <a:r>
              <a:rPr lang="it-IT" sz="1400" dirty="0" smtClean="0"/>
              <a:t>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Richiesta dei codici d’accesso </a:t>
            </a:r>
            <a:r>
              <a:rPr lang="it-IT" sz="1400" dirty="0" smtClean="0"/>
              <a:t>alla struttura</a:t>
            </a:r>
          </a:p>
          <a:p>
            <a:pPr marL="268288" indent="-1588" algn="just">
              <a:lnSpc>
                <a:spcPts val="2400"/>
              </a:lnSpc>
              <a:spcBef>
                <a:spcPts val="0"/>
              </a:spcBef>
              <a:buFontTx/>
              <a:buChar char="-"/>
            </a:pPr>
            <a:r>
              <a:rPr lang="it-IT" sz="1400" dirty="0" smtClean="0"/>
              <a:t> </a:t>
            </a:r>
            <a:r>
              <a:rPr lang="it-IT" sz="1400" dirty="0" smtClean="0">
                <a:solidFill>
                  <a:schemeClr val="accent1">
                    <a:lumMod val="75000"/>
                  </a:schemeClr>
                </a:solidFill>
              </a:rPr>
              <a:t>Rilascio dei codici d’accesso al discente</a:t>
            </a:r>
          </a:p>
          <a:p>
            <a:pPr marL="268288" indent="-1588" algn="just">
              <a:lnSpc>
                <a:spcPts val="2400"/>
              </a:lnSpc>
              <a:spcBef>
                <a:spcPts val="0"/>
              </a:spcBef>
              <a:buFontTx/>
              <a:buChar char="-"/>
            </a:pPr>
            <a:r>
              <a:rPr lang="it-IT" sz="1400" dirty="0" smtClean="0"/>
              <a:t> Verifica della correttezza della procedura seguita;</a:t>
            </a:r>
            <a:endParaRPr lang="it-IT" sz="1000" dirty="0" smtClean="0"/>
          </a:p>
          <a:p>
            <a:pPr marL="133350" indent="0" algn="just">
              <a:lnSpc>
                <a:spcPts val="2400"/>
              </a:lnSpc>
              <a:spcBef>
                <a:spcPts val="0"/>
              </a:spcBef>
              <a:buNone/>
            </a:pPr>
            <a:r>
              <a:rPr lang="it-IT" sz="1400" dirty="0" smtClean="0"/>
              <a:t>c. </a:t>
            </a:r>
            <a:r>
              <a:rPr lang="it-IT" sz="1400" b="1" dirty="0" smtClean="0"/>
              <a:t>Monitorare il processo</a:t>
            </a:r>
          </a:p>
        </p:txBody>
      </p:sp>
    </p:spTree>
    <p:extLst>
      <p:ext uri="{BB962C8B-B14F-4D97-AF65-F5344CB8AC3E}">
        <p14:creationId xmlns:p14="http://schemas.microsoft.com/office/powerpoint/2010/main" val="2533846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2266" y="429906"/>
            <a:ext cx="499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cap="small" spc="15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Gli strumenti del monitoraggio</a:t>
            </a:r>
            <a:endParaRPr lang="it-IT" sz="2400" b="1" cap="small" spc="15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351146820"/>
              </p:ext>
            </p:extLst>
          </p:nvPr>
        </p:nvGraphicFramePr>
        <p:xfrm>
          <a:off x="160361" y="784748"/>
          <a:ext cx="5653585" cy="3562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5247568" y="2047165"/>
            <a:ext cx="38213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È composto da </a:t>
            </a:r>
            <a:r>
              <a:rPr lang="it-IT" b="1" dirty="0" smtClean="0">
                <a:latin typeface="Calibri" panose="020F0502020204030204" pitchFamily="34" charset="0"/>
              </a:rPr>
              <a:t>4 sezioni</a:t>
            </a:r>
            <a:r>
              <a:rPr lang="it-IT" dirty="0" smtClean="0">
                <a:latin typeface="Calibri" panose="020F0502020204030204" pitchFamily="34" charset="0"/>
              </a:rPr>
              <a:t>:</a:t>
            </a:r>
          </a:p>
          <a:p>
            <a:pPr marL="400050" indent="-400050">
              <a:buAutoNum type="romanUcPeriod"/>
            </a:pPr>
            <a:r>
              <a:rPr lang="it-IT" dirty="0" smtClean="0">
                <a:latin typeface="Calibri" panose="020F0502020204030204" pitchFamily="34" charset="0"/>
              </a:rPr>
              <a:t>Fruibilità dello strumento Piaac on line</a:t>
            </a:r>
          </a:p>
          <a:p>
            <a:pPr marL="400050" indent="-400050">
              <a:buAutoNum type="romanUcPeriod"/>
            </a:pPr>
            <a:r>
              <a:rPr lang="it-IT" dirty="0" smtClean="0">
                <a:latin typeface="Calibri" panose="020F0502020204030204" pitchFamily="34" charset="0"/>
              </a:rPr>
              <a:t>Utilità dello strumento Piaac on line</a:t>
            </a:r>
          </a:p>
          <a:p>
            <a:pPr marL="400050" indent="-400050">
              <a:buAutoNum type="romanUcPeriod"/>
            </a:pPr>
            <a:r>
              <a:rPr lang="it-IT" dirty="0" smtClean="0">
                <a:latin typeface="Calibri" panose="020F0502020204030204" pitchFamily="34" charset="0"/>
              </a:rPr>
              <a:t>Confronto con altri strumenti di rilevazione</a:t>
            </a:r>
          </a:p>
          <a:p>
            <a:pPr marL="400050" indent="-400050">
              <a:buAutoNum type="romanUcPeriod"/>
            </a:pPr>
            <a:r>
              <a:rPr lang="it-IT" dirty="0" smtClean="0">
                <a:latin typeface="Calibri" panose="020F0502020204030204" pitchFamily="34" charset="0"/>
              </a:rPr>
              <a:t>Opinioni sulla sperimentazione di Piaac on line</a:t>
            </a:r>
            <a:endParaRPr lang="it-IT" dirty="0">
              <a:latin typeface="Calibri" panose="020F0502020204030204" pitchFamily="34" charset="0"/>
            </a:endParaRPr>
          </a:p>
        </p:txBody>
      </p:sp>
      <p:sp>
        <p:nvSpPr>
          <p:cNvPr id="4" name="Rettangolo arrotondato 3"/>
          <p:cNvSpPr/>
          <p:nvPr/>
        </p:nvSpPr>
        <p:spPr>
          <a:xfrm>
            <a:off x="5247568" y="2047163"/>
            <a:ext cx="3821373" cy="1384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457200"/>
            <a:ext cx="65913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e 1"/>
          <p:cNvSpPr/>
          <p:nvPr/>
        </p:nvSpPr>
        <p:spPr>
          <a:xfrm>
            <a:off x="4319520" y="1357952"/>
            <a:ext cx="2135875" cy="334370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758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5842</TotalTime>
  <Words>623</Words>
  <Application>Microsoft Office PowerPoint</Application>
  <PresentationFormat>Presentazione su schermo (16:9)</PresentationFormat>
  <Paragraphs>111</Paragraphs>
  <Slides>23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Tema di Office</vt:lpstr>
      <vt:lpstr>ANPAL – MIUR – CPIA CRRS&amp;S  Il self-assessment delle competenze degli adulti  La sperimentazione di Piaac on line nei CPIA  per la personalizzazione dei percorsi scolastico-formativi   Angelo Del Cimmuto </vt:lpstr>
      <vt:lpstr>Agenda</vt:lpstr>
      <vt:lpstr>Presentazione standard di PowerPoint</vt:lpstr>
      <vt:lpstr>Presentazione standard di PowerPoint</vt:lpstr>
      <vt:lpstr>Presentazione standard di PowerPoint</vt:lpstr>
      <vt:lpstr>Il monitoraggio della sperimentazione</vt:lpstr>
      <vt:lpstr>Funzioni del docente sperimentatore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ricadute della sperimentazione</vt:lpstr>
      <vt:lpstr>Il rigore metodologico del processo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 guarantee as a policy lever for improving PES functioning and quality services and offers to NEETs and jobseekers</dc:title>
  <dc:creator>giovanna sacco</dc:creator>
  <cp:lastModifiedBy>Angelo Del Cimmuto</cp:lastModifiedBy>
  <cp:revision>617</cp:revision>
  <cp:lastPrinted>2018-12-11T08:32:43Z</cp:lastPrinted>
  <dcterms:modified xsi:type="dcterms:W3CDTF">2019-05-20T10:11:17Z</dcterms:modified>
</cp:coreProperties>
</file>