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2"/>
  </p:sldMasterIdLst>
  <p:notesMasterIdLst>
    <p:notesMasterId r:id="rId41"/>
  </p:notesMasterIdLst>
  <p:handoutMasterIdLst>
    <p:handoutMasterId r:id="rId42"/>
  </p:handoutMasterIdLst>
  <p:sldIdLst>
    <p:sldId id="256" r:id="rId3"/>
    <p:sldId id="257" r:id="rId4"/>
    <p:sldId id="268" r:id="rId5"/>
    <p:sldId id="270" r:id="rId6"/>
    <p:sldId id="293" r:id="rId7"/>
    <p:sldId id="283" r:id="rId8"/>
    <p:sldId id="292" r:id="rId9"/>
    <p:sldId id="271" r:id="rId10"/>
    <p:sldId id="297" r:id="rId11"/>
    <p:sldId id="290" r:id="rId12"/>
    <p:sldId id="288" r:id="rId13"/>
    <p:sldId id="289" r:id="rId14"/>
    <p:sldId id="274" r:id="rId15"/>
    <p:sldId id="291" r:id="rId16"/>
    <p:sldId id="275" r:id="rId17"/>
    <p:sldId id="276" r:id="rId18"/>
    <p:sldId id="278" r:id="rId19"/>
    <p:sldId id="279" r:id="rId20"/>
    <p:sldId id="280" r:id="rId21"/>
    <p:sldId id="281" r:id="rId22"/>
    <p:sldId id="282" r:id="rId23"/>
    <p:sldId id="273" r:id="rId24"/>
    <p:sldId id="284" r:id="rId25"/>
    <p:sldId id="285" r:id="rId26"/>
    <p:sldId id="286" r:id="rId27"/>
    <p:sldId id="287" r:id="rId28"/>
    <p:sldId id="294" r:id="rId29"/>
    <p:sldId id="295" r:id="rId30"/>
    <p:sldId id="296" r:id="rId31"/>
    <p:sldId id="258" r:id="rId32"/>
    <p:sldId id="269" r:id="rId33"/>
    <p:sldId id="259" r:id="rId34"/>
    <p:sldId id="265" r:id="rId35"/>
    <p:sldId id="277" r:id="rId36"/>
    <p:sldId id="266" r:id="rId37"/>
    <p:sldId id="267" r:id="rId38"/>
    <p:sldId id="260" r:id="rId39"/>
    <p:sldId id="261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00" autoAdjust="0"/>
  </p:normalViewPr>
  <p:slideViewPr>
    <p:cSldViewPr>
      <p:cViewPr varScale="1">
        <p:scale>
          <a:sx n="67" d="100"/>
          <a:sy n="67" d="100"/>
        </p:scale>
        <p:origin x="1212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6F6CD3AA-E915-4A41-A541-EA7AE670BAD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1135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D7D622FE-724F-4B9F-B34D-957730C4420F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15191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104363-6FCA-4770-83AF-6E06AFBEFBAA}" type="slidenum">
              <a:rPr lang="it-IT"/>
              <a:pPr/>
              <a:t>1</a:t>
            </a:fld>
            <a:endParaRPr lang="it-IT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8973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2098A-4940-4FE2-91A3-1662496A2496}" type="slidenum">
              <a:rPr lang="it-IT"/>
              <a:pPr/>
              <a:t>2</a:t>
            </a:fld>
            <a:endParaRPr lang="it-IT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9903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82D4E7-F5EC-4F9E-B243-35E1925BDDF9}" type="slidenum">
              <a:rPr lang="it-IT"/>
              <a:pPr/>
              <a:t>30</a:t>
            </a:fld>
            <a:endParaRPr lang="it-IT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3731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F34274-EE2C-4065-B4F8-D5140C6CFA6C}" type="slidenum">
              <a:rPr lang="it-IT"/>
              <a:pPr/>
              <a:t>32</a:t>
            </a:fld>
            <a:endParaRPr lang="it-IT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5803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AF25A6-514C-432D-8335-9C87447932EB}" type="slidenum">
              <a:rPr lang="it-IT"/>
              <a:pPr/>
              <a:t>37</a:t>
            </a:fld>
            <a:endParaRPr lang="it-IT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3821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48B709-02CA-43FE-9F47-2D94BCA1EA7C}" type="slidenum">
              <a:rPr lang="it-IT"/>
              <a:pPr/>
              <a:t>38</a:t>
            </a:fld>
            <a:endParaRPr lang="it-IT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4556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it-IT" noProof="0" smtClean="0"/>
              <a:t>Fare clic per modificare lo stile del titolo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pPr lvl="0"/>
            <a:r>
              <a:rPr lang="it-IT" noProof="0" smtClean="0"/>
              <a:t>Fare clic per modificare lo stile del sottotitolo dello schema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it-IT" smtClean="0"/>
              <a:t>Giovanni Bevilacqua, D.S._C.P.I.A. di Caltanissetta ed Enna - 24 settembre 2015_I.D.A. e C.P.I.A. </a:t>
            </a:r>
            <a:endParaRPr lang="it-IT"/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fld id="{4B3482FB-096C-4CB4-9A25-D459C508F2B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Giovanni Bevilacqua, D.S._C.P.I.A. di Caltanissetta ed Enna - 24 settembre 2015_I.D.A. e C.P.I.A. 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1C69EE-F699-428E-B71E-143622EED030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731851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Giovanni Bevilacqua, D.S._C.P.I.A. di Caltanissetta ed Enna - 24 settembre 2015_I.D.A. e C.P.I.A. 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790C5-5BCB-4845-9F59-54B3FEA7B748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197805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Giovanni Bevilacqua, D.S._C.P.I.A. di Caltanissetta ed Enna - 24 settembre 2015_I.D.A. e C.P.I.A. 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BCB1E1-D13D-4BF1-9C4C-E2A2358BE1A5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414753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Giovanni Bevilacqua, D.S._C.P.I.A. di Caltanissetta ed Enna - 24 settembre 2015_I.D.A. e C.P.I.A. 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96B0B-E93C-4928-A642-42083A06F070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30938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Giovanni Bevilacqua, D.S._C.P.I.A. di Caltanissetta ed Enna - 24 settembre 2015_I.D.A. e C.P.I.A. 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1A0CD3-C1CE-4217-9567-0946C773EAF0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795937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Giovanni Bevilacqua, D.S._C.P.I.A. di Caltanissetta ed Enna - 24 settembre 2015_I.D.A. e C.P.I.A. 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7BD37-6A9E-404A-90EB-FE8B70BAB4B8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229582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Giovanni Bevilacqua, D.S._C.P.I.A. di Caltanissetta ed Enna - 24 settembre 2015_I.D.A. e C.P.I.A. 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C496F-97B8-4AD6-8502-41AE0A868B58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405420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Giovanni Bevilacqua, D.S._C.P.I.A. di Caltanissetta ed Enna - 24 settembre 2015_I.D.A. e C.P.I.A. 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226BA8-7BE4-4BC6-BEBD-381EB6CA7E20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723541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Giovanni Bevilacqua, D.S._C.P.I.A. di Caltanissetta ed Enna - 24 settembre 2015_I.D.A. e C.P.I.A. 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21164-FF3D-4F6A-9C6B-83A23543ECB6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423050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Giovanni Bevilacqua, D.S._C.P.I.A. di Caltanissetta ed Enna - 24 settembre 2015_I.D.A. e C.P.I.A. 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A7CF4-25AD-4747-BBEC-6110D25CAEDA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35494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</a:t>
            </a:r>
          </a:p>
          <a:p>
            <a:pPr lvl="1"/>
            <a:r>
              <a:rPr lang="it-IT" smtClean="0"/>
              <a:t>Testo elenco puntato di secondo livello</a:t>
            </a:r>
          </a:p>
          <a:p>
            <a:pPr lvl="2"/>
            <a:r>
              <a:rPr lang="it-IT" smtClean="0"/>
              <a:t>Testo elenco puntato di terzo livello</a:t>
            </a:r>
          </a:p>
          <a:p>
            <a:pPr lvl="3"/>
            <a:r>
              <a:rPr lang="it-IT" smtClean="0"/>
              <a:t> Testo elenco puntato di quarto livello</a:t>
            </a:r>
          </a:p>
          <a:p>
            <a:pPr lvl="4"/>
            <a:r>
              <a:rPr lang="it-IT" smtClean="0"/>
              <a:t>Testo elenco puntato di quinto livello</a:t>
            </a:r>
          </a:p>
          <a:p>
            <a:pPr lvl="1"/>
            <a:endParaRPr lang="it-IT" smtClean="0"/>
          </a:p>
          <a:p>
            <a:pPr lvl="2"/>
            <a:endParaRPr lang="it-IT" smtClean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/>
            </a:lvl1pPr>
          </a:lstStyle>
          <a:p>
            <a:endParaRPr lang="it-IT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/>
            </a:lvl1pPr>
          </a:lstStyle>
          <a:p>
            <a:r>
              <a:rPr lang="it-IT" smtClean="0"/>
              <a:t>Giovanni Bevilacqua, D.S._C.P.I.A. di Caltanissetta ed Enna - 24 settembre 2015_I.D.A. e C.P.I.A. </a:t>
            </a:r>
            <a:endParaRPr lang="it-IT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fld id="{5981E5AA-20BE-4C67-84C4-E9AD62D9B1BE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/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Indirizzi%20IISS%20II%20ciclo%202015_2016.pdf" TargetMode="External"/><Relationship Id="rId2" Type="http://schemas.openxmlformats.org/officeDocument/2006/relationships/hyperlink" Target="Sedi%20associate%20e%20territorio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Indirizzi%20IISS%20II%20ciclo_EN_2015_2016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Accordo%20CPIA-Ist.%20scolastiche%20II%20livello_16_9_2015.pdf" TargetMode="External"/><Relationship Id="rId2" Type="http://schemas.openxmlformats.org/officeDocument/2006/relationships/hyperlink" Target="Protocollo%20punti%20di%20erogazione%20CPIA%20CL_EN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Ambito%20A-Accordo%20di%20rete%20per%20l_'ampliamento%20dell_'offerta%20formativa.%20Def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Percorsi%20attivabili%20dai%20CPIA.png" TargetMode="External"/><Relationship Id="rId7" Type="http://schemas.openxmlformats.org/officeDocument/2006/relationships/hyperlink" Target="DPR_89_2010_Licei_2010.pdf.docx" TargetMode="External"/><Relationship Id="rId2" Type="http://schemas.openxmlformats.org/officeDocument/2006/relationships/hyperlink" Target="ALLEGATI_Linee%20Guida_08%20_aprile_2014segnato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DPR_88_2010_Tecnici_2010.pdf" TargetMode="External"/><Relationship Id="rId5" Type="http://schemas.openxmlformats.org/officeDocument/2006/relationships/hyperlink" Target="DPR_87_2010_professionali_04_02_2010.pdf" TargetMode="External"/><Relationship Id="rId4" Type="http://schemas.openxmlformats.org/officeDocument/2006/relationships/hyperlink" Target="DM22agosto2007_139_doc_tecnico.pdf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Quadro%20orario%20discipline%20Corsi%20Serali%20note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DM22agosto2007_139_doc_tecnico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D.Lgs%20n.%2013_2013%20LEP,%20Validazione%20Apprendimenti%20e%20Competenze%20(2)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Progettare%20per%20UDA%20-%20def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O.M.%20n.%2045_1997_CTP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art.%2064_legge133_09_Ridefinizione_CPIApdf.pdf" TargetMode="External"/><Relationship Id="rId5" Type="http://schemas.openxmlformats.org/officeDocument/2006/relationships/hyperlink" Target="DM%2025_10_2007_autonomia_CPIA.pdf" TargetMode="External"/><Relationship Id="rId4" Type="http://schemas.openxmlformats.org/officeDocument/2006/relationships/hyperlink" Target="Legge%20n.%20296%20del%2027%20dicembre%202006,%20art.%201,%20comma%20632%20CPIA.docx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Modulistica%20ufficiale/14_Patto%20Formativo%20CPIA%20-%20Primo%20Periodo%20Didattico.doc" TargetMode="External"/><Relationship Id="rId3" Type="http://schemas.openxmlformats.org/officeDocument/2006/relationships/hyperlink" Target="02_Bozza%20POF%20-%20CPIA%20CL-EN%20%5b5054463%5d.pdf" TargetMode="External"/><Relationship Id="rId7" Type="http://schemas.openxmlformats.org/officeDocument/2006/relationships/hyperlink" Target="Modulistica%20ufficiale/13_Patto%20Formativo%20CPIA%20-%20Alfabetizzazione%20e%20apprendimento%20della%20lingua%20italiana.doc" TargetMode="External"/><Relationship Id="rId2" Type="http://schemas.openxmlformats.org/officeDocument/2006/relationships/hyperlink" Target="Modulistica%20ufficiale/17_Regolamento%20commissione%20per%20il%20patto%20formativo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odulistica%20ufficiale/12_Patto%20Formativo%20CPIA%20-%20Percorso%20di%20200%20Ore.doc" TargetMode="External"/><Relationship Id="rId5" Type="http://schemas.openxmlformats.org/officeDocument/2006/relationships/hyperlink" Target="Modulistica%20ufficiale/08_Traccia%20per%20l'intervista.docx" TargetMode="External"/><Relationship Id="rId10" Type="http://schemas.openxmlformats.org/officeDocument/2006/relationships/hyperlink" Target="Formez/Cetrtificazione%20delle%20competenze_Lab_3.pdf" TargetMode="External"/><Relationship Id="rId4" Type="http://schemas.openxmlformats.org/officeDocument/2006/relationships/hyperlink" Target="USR%20Emilia%20Romagna/Francese-tutte-UDA.doc" TargetMode="External"/><Relationship Id="rId9" Type="http://schemas.openxmlformats.org/officeDocument/2006/relationships/hyperlink" Target="Modulistica%20ufficiale/15_Patto%20Formativo%20CPIA%20-%20Secondo%20Periodo%20Didattico.doc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LineeGuida__Testo_08_%20aprile_2014.pdf" TargetMode="External"/><Relationship Id="rId2" Type="http://schemas.openxmlformats.org/officeDocument/2006/relationships/hyperlink" Target="DPR%20263-del-29-ottobre-2012-Reg.%20CPIA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ALLEGATI_Linee%20Guida_08%20_aprile_2014segnato.pdf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dire.it/ida/content/index.php?action=lettura&amp;id_m=8114&amp;id_cnt=812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D.P.R.%20n.%20275-dell-8-marzo-1999-regolamento-autonomia-scolastica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lavoro.lavoro.gov.it/Europalavoro/Mi-formo/Apprendimento-Permanent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3"/>
          <a:srcRect r="650" b="25623"/>
          <a:stretch/>
        </p:blipFill>
        <p:spPr>
          <a:xfrm>
            <a:off x="467544" y="188641"/>
            <a:ext cx="8368896" cy="1800200"/>
          </a:xfrm>
          <a:prstGeom prst="rect">
            <a:avLst/>
          </a:prstGeom>
        </p:spPr>
      </p:pic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80120" y="1968032"/>
            <a:ext cx="7848600" cy="2304256"/>
          </a:xfrm>
        </p:spPr>
        <p:txBody>
          <a:bodyPr/>
          <a:lstStyle/>
          <a:p>
            <a:r>
              <a:rPr lang="it-IT" dirty="0" smtClean="0"/>
              <a:t>L’Istruzione degli Adulti </a:t>
            </a:r>
            <a:br>
              <a:rPr lang="it-IT" dirty="0" smtClean="0"/>
            </a:br>
            <a:r>
              <a:rPr lang="it-IT" dirty="0" smtClean="0"/>
              <a:t>e i Centri Provinciali per l’Istruzione degli Adulti</a:t>
            </a:r>
            <a:endParaRPr lang="it-IT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51520" y="4581128"/>
            <a:ext cx="8077200" cy="1547192"/>
          </a:xfrm>
        </p:spPr>
        <p:txBody>
          <a:bodyPr/>
          <a:lstStyle/>
          <a:p>
            <a:r>
              <a:rPr lang="it-IT" dirty="0" smtClean="0"/>
              <a:t>Dall’Educazione all’Istruzione degli adulti; dal C.T.P. al C.P.I.A.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3"/>
          </p:nvPr>
        </p:nvSpPr>
        <p:spPr>
          <a:xfrm>
            <a:off x="24036" y="6453336"/>
            <a:ext cx="7560840" cy="288032"/>
          </a:xfr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77200" cy="576064"/>
          </a:xfrm>
        </p:spPr>
        <p:txBody>
          <a:bodyPr/>
          <a:lstStyle/>
          <a:p>
            <a:r>
              <a:rPr lang="it-IT" sz="3200" dirty="0" smtClean="0"/>
              <a:t>Misure di sistema per R.S.S.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4464496"/>
          </a:xfrm>
        </p:spPr>
        <p:txBody>
          <a:bodyPr/>
          <a:lstStyle/>
          <a:p>
            <a:r>
              <a:rPr lang="it-IT" sz="2000" dirty="0" smtClean="0"/>
              <a:t>Ricerca didattica sulle diverse valenze delle </a:t>
            </a:r>
            <a:r>
              <a:rPr lang="it-IT" sz="2000" b="1" dirty="0" smtClean="0"/>
              <a:t>T.I.C.</a:t>
            </a:r>
            <a:r>
              <a:rPr lang="it-IT" sz="2000" dirty="0" smtClean="0"/>
              <a:t> e sulla loro integrazione nei processi formativi Lettura dei fabbisogni formativi del territorio</a:t>
            </a:r>
          </a:p>
          <a:p>
            <a:r>
              <a:rPr lang="it-IT" sz="2000" dirty="0" smtClean="0"/>
              <a:t>Costruzione di </a:t>
            </a:r>
            <a:r>
              <a:rPr lang="it-IT" sz="2000" b="1" dirty="0" smtClean="0"/>
              <a:t>profili di adulti </a:t>
            </a:r>
            <a:r>
              <a:rPr lang="it-IT" sz="2000" dirty="0" smtClean="0"/>
              <a:t>definiti sulla base </a:t>
            </a:r>
            <a:r>
              <a:rPr lang="it-IT" sz="2000" dirty="0"/>
              <a:t>delle necessità dei contesto sociali e di </a:t>
            </a:r>
            <a:r>
              <a:rPr lang="it-IT" sz="2000" dirty="0" smtClean="0"/>
              <a:t>lavoro</a:t>
            </a:r>
          </a:p>
          <a:p>
            <a:r>
              <a:rPr lang="it-IT" sz="2000" dirty="0" smtClean="0"/>
              <a:t>Interpretazione dei </a:t>
            </a:r>
            <a:r>
              <a:rPr lang="it-IT" sz="2000" b="1" dirty="0" smtClean="0"/>
              <a:t>bisogni di competenze </a:t>
            </a:r>
            <a:r>
              <a:rPr lang="it-IT" sz="2000" dirty="0" smtClean="0"/>
              <a:t>e conoscenze della popolazione adulta</a:t>
            </a:r>
          </a:p>
          <a:p>
            <a:r>
              <a:rPr lang="it-IT" sz="2000" b="1" dirty="0" smtClean="0"/>
              <a:t>Accoglienza e orientamento</a:t>
            </a:r>
          </a:p>
          <a:p>
            <a:r>
              <a:rPr lang="it-IT" sz="2000" dirty="0" smtClean="0"/>
              <a:t>Miglioramento della q</a:t>
            </a:r>
            <a:r>
              <a:rPr lang="it-IT" sz="2000" b="1" dirty="0" smtClean="0"/>
              <a:t>ualità</a:t>
            </a:r>
            <a:r>
              <a:rPr lang="it-IT" sz="2000" dirty="0" smtClean="0"/>
              <a:t> e dell’</a:t>
            </a:r>
            <a:r>
              <a:rPr lang="it-IT" sz="2000" b="1" dirty="0" smtClean="0"/>
              <a:t>efficacia</a:t>
            </a:r>
            <a:r>
              <a:rPr lang="it-IT" sz="2000" dirty="0" smtClean="0"/>
              <a:t> dell’istruzione degli adulti</a:t>
            </a:r>
          </a:p>
          <a:p>
            <a:r>
              <a:rPr lang="it-IT" sz="2000" b="1" dirty="0" smtClean="0"/>
              <a:t>Formazione a distanza</a:t>
            </a:r>
          </a:p>
          <a:p>
            <a:r>
              <a:rPr lang="it-IT" sz="2000" b="1" dirty="0" smtClean="0"/>
              <a:t>Produzione oggetti didattici </a:t>
            </a:r>
            <a:r>
              <a:rPr lang="it-IT" sz="2000" dirty="0" smtClean="0"/>
              <a:t>e sussidi</a:t>
            </a:r>
            <a:endParaRPr lang="it-IT" sz="2000" dirty="0"/>
          </a:p>
          <a:p>
            <a:endParaRPr lang="it-IT" sz="2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59532" y="5253007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Il CPIA come soggetto attuatore del </a:t>
            </a:r>
          </a:p>
          <a:p>
            <a:pPr algn="ctr"/>
            <a:r>
              <a:rPr lang="it-IT" sz="2400" b="1" dirty="0" smtClean="0"/>
              <a:t>triangolo della conoscenza</a:t>
            </a:r>
            <a:r>
              <a:rPr lang="it-IT" sz="2400" dirty="0" smtClean="0"/>
              <a:t>:</a:t>
            </a:r>
          </a:p>
          <a:p>
            <a:pPr algn="ctr"/>
            <a:r>
              <a:rPr lang="it-IT" sz="2400" b="1" i="1" dirty="0" smtClean="0"/>
              <a:t>Istruzione, Ricerca, Innovazione</a:t>
            </a:r>
            <a:endParaRPr lang="it-IT" sz="2400" b="1" i="1" dirty="0"/>
          </a:p>
        </p:txBody>
      </p:sp>
      <p:sp>
        <p:nvSpPr>
          <p:cNvPr id="6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179512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4608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77200" cy="504056"/>
          </a:xfrm>
        </p:spPr>
        <p:txBody>
          <a:bodyPr/>
          <a:lstStyle/>
          <a:p>
            <a:r>
              <a:rPr lang="it-IT" sz="3200" dirty="0" smtClean="0"/>
              <a:t>Assetto Organizzativo del CPIA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36712"/>
            <a:ext cx="8077200" cy="4680520"/>
          </a:xfrm>
        </p:spPr>
        <p:txBody>
          <a:bodyPr/>
          <a:lstStyle/>
          <a:p>
            <a:pPr marL="0" indent="0">
              <a:buNone/>
            </a:pPr>
            <a:r>
              <a:rPr lang="it-IT" sz="2000" dirty="0" smtClean="0"/>
              <a:t>Istituzione Scolastica articolata in Reti Territoriali di Servizio organizzata su </a:t>
            </a:r>
            <a:r>
              <a:rPr lang="it-IT" sz="2000" b="1" dirty="0" smtClean="0"/>
              <a:t>tre livelli</a:t>
            </a:r>
            <a:r>
              <a:rPr lang="it-IT" sz="2000" dirty="0" smtClean="0"/>
              <a:t>:</a:t>
            </a:r>
          </a:p>
          <a:p>
            <a:pPr marL="0" indent="0">
              <a:buNone/>
            </a:pPr>
            <a:endParaRPr lang="it-IT" sz="2000" dirty="0" smtClean="0"/>
          </a:p>
          <a:p>
            <a:pPr marL="457200" indent="-457200">
              <a:buAutoNum type="arabicPeriod"/>
            </a:pPr>
            <a:r>
              <a:rPr lang="it-IT" sz="2000" u="sng" dirty="0" smtClean="0">
                <a:hlinkClick r:id="rId2" action="ppaction://hlinkfile"/>
              </a:rPr>
              <a:t>Unità Amministrativa </a:t>
            </a:r>
            <a:r>
              <a:rPr lang="it-IT" sz="2000" dirty="0" smtClean="0"/>
              <a:t>– sede centrale, punti di erogazione di primo livello (sedi associate), sedi carcerarie</a:t>
            </a:r>
          </a:p>
          <a:p>
            <a:pPr marL="457200" indent="-457200">
              <a:buAutoNum type="arabicPeriod"/>
            </a:pPr>
            <a:r>
              <a:rPr lang="it-IT" sz="2000" u="sng" dirty="0" smtClean="0"/>
              <a:t>Unità Didattica </a:t>
            </a:r>
            <a:r>
              <a:rPr lang="it-IT" sz="2000" dirty="0" smtClean="0"/>
              <a:t>– CPIA e II.SS. sede di corsi I.D.A. (</a:t>
            </a:r>
            <a:r>
              <a:rPr lang="it-IT" sz="2000" dirty="0" smtClean="0">
                <a:hlinkClick r:id="rId3" action="ppaction://hlinkfile"/>
              </a:rPr>
              <a:t>CL</a:t>
            </a:r>
            <a:r>
              <a:rPr lang="it-IT" sz="2000" dirty="0" smtClean="0"/>
              <a:t> e </a:t>
            </a:r>
            <a:r>
              <a:rPr lang="it-IT" sz="2000" dirty="0" smtClean="0">
                <a:hlinkClick r:id="rId4" action="ppaction://hlinkfile"/>
              </a:rPr>
              <a:t>EN</a:t>
            </a:r>
            <a:r>
              <a:rPr lang="it-IT" sz="2000" dirty="0" smtClean="0"/>
              <a:t>) - Favorire organici raccordi tra I livello e II livello grazie alla Commissione per la definizione del patto formativo individuale</a:t>
            </a:r>
          </a:p>
          <a:p>
            <a:pPr marL="457200" indent="-457200">
              <a:buAutoNum type="arabicPeriod"/>
            </a:pPr>
            <a:r>
              <a:rPr lang="it-IT" sz="2000" u="sng" dirty="0" smtClean="0"/>
              <a:t>Unità Formativa </a:t>
            </a:r>
            <a:r>
              <a:rPr lang="it-IT" sz="2000" dirty="0" smtClean="0"/>
              <a:t>– CPIA con EE.LL., soggetti pubblici e/o privati, strutture formative accreditate dalle Regioni per Ampliamento dell’Offerta Formativa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179512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18297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4319" y="141734"/>
            <a:ext cx="8077200" cy="747514"/>
          </a:xfrm>
        </p:spPr>
        <p:txBody>
          <a:bodyPr/>
          <a:lstStyle/>
          <a:p>
            <a:pPr algn="ctr">
              <a:lnSpc>
                <a:spcPts val="2000"/>
              </a:lnSpc>
            </a:pPr>
            <a:r>
              <a:rPr lang="it-IT" sz="3200" dirty="0" smtClean="0"/>
              <a:t>Azioni e Reti proprie delle tre unità </a:t>
            </a:r>
            <a:br>
              <a:rPr lang="it-IT" sz="3200" dirty="0" smtClean="0"/>
            </a:br>
            <a:r>
              <a:rPr lang="it-IT" sz="1800" i="1" dirty="0" smtClean="0"/>
              <a:t>(D.P.R. n.275/1999)</a:t>
            </a:r>
            <a:r>
              <a:rPr lang="it-IT" sz="3200" i="1" dirty="0" smtClean="0"/>
              <a:t> </a:t>
            </a:r>
            <a:endParaRPr lang="it-IT" sz="32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4319" y="889248"/>
            <a:ext cx="8077200" cy="5348064"/>
          </a:xfrm>
        </p:spPr>
        <p:txBody>
          <a:bodyPr/>
          <a:lstStyle/>
          <a:p>
            <a:r>
              <a:rPr lang="it-IT" sz="2000" u="sng" dirty="0" smtClean="0"/>
              <a:t>Unità Amministrativa </a:t>
            </a:r>
            <a:r>
              <a:rPr lang="it-IT" sz="1800" b="1" i="1" dirty="0">
                <a:solidFill>
                  <a:schemeClr val="tx1"/>
                </a:solidFill>
              </a:rPr>
              <a:t>(</a:t>
            </a:r>
            <a:r>
              <a:rPr lang="it-IT" sz="1800" b="1" i="1" dirty="0">
                <a:solidFill>
                  <a:schemeClr val="tx1"/>
                </a:solidFill>
                <a:hlinkClick r:id="rId2" action="ppaction://hlinkfile"/>
              </a:rPr>
              <a:t>Accordo di rete 1</a:t>
            </a:r>
            <a:r>
              <a:rPr lang="it-IT" sz="1800" b="1" i="1" dirty="0" smtClean="0">
                <a:solidFill>
                  <a:schemeClr val="tx1"/>
                </a:solidFill>
              </a:rPr>
              <a:t>) </a:t>
            </a:r>
            <a:r>
              <a:rPr lang="it-IT" sz="2000" dirty="0" smtClean="0"/>
              <a:t>– </a:t>
            </a:r>
            <a:r>
              <a:rPr lang="it-IT" sz="1600" dirty="0">
                <a:solidFill>
                  <a:schemeClr val="tx1"/>
                </a:solidFill>
              </a:rPr>
              <a:t>erogazione di percorsi di alfabetizzazione  e apprendimento della lingua Italiana e di I livello </a:t>
            </a:r>
            <a:endParaRPr lang="it-IT" sz="1600" dirty="0" smtClean="0">
              <a:solidFill>
                <a:schemeClr val="tx1"/>
              </a:solidFill>
            </a:endParaRPr>
          </a:p>
          <a:p>
            <a:r>
              <a:rPr lang="it-IT" sz="2000" u="sng" dirty="0" smtClean="0"/>
              <a:t>Unità Didattica </a:t>
            </a:r>
            <a:r>
              <a:rPr lang="it-IT" sz="1800" b="1" i="1" dirty="0">
                <a:solidFill>
                  <a:srgbClr val="000000"/>
                </a:solidFill>
              </a:rPr>
              <a:t>(</a:t>
            </a:r>
            <a:r>
              <a:rPr lang="it-IT" sz="1800" b="1" i="1" dirty="0">
                <a:solidFill>
                  <a:srgbClr val="000000"/>
                </a:solidFill>
                <a:hlinkClick r:id="rId3" action="ppaction://hlinkfile"/>
              </a:rPr>
              <a:t>Accordo di rete </a:t>
            </a:r>
            <a:r>
              <a:rPr lang="it-IT" sz="1800" b="1" i="1" dirty="0" smtClean="0">
                <a:solidFill>
                  <a:srgbClr val="000000"/>
                </a:solidFill>
                <a:hlinkClick r:id="rId3" action="ppaction://hlinkfile"/>
              </a:rPr>
              <a:t>2</a:t>
            </a:r>
            <a:r>
              <a:rPr lang="it-IT" sz="1800" b="1" i="1" dirty="0" smtClean="0">
                <a:solidFill>
                  <a:srgbClr val="000000"/>
                </a:solidFill>
              </a:rPr>
              <a:t>) </a:t>
            </a:r>
            <a:endParaRPr lang="it-IT" sz="2000" u="sng" dirty="0" smtClean="0"/>
          </a:p>
          <a:p>
            <a:pPr lvl="1"/>
            <a:r>
              <a:rPr lang="it-IT" sz="1600" dirty="0"/>
              <a:t>Criteri e modalità per la progettazione comune organizzativo-didattica dei percorsi del II livello</a:t>
            </a:r>
          </a:p>
          <a:p>
            <a:pPr lvl="1"/>
            <a:r>
              <a:rPr lang="it-IT" sz="1600" dirty="0"/>
              <a:t>Costituzione e funzionamento della Commissione per la definizione del Patto Formativo Individuale</a:t>
            </a:r>
          </a:p>
          <a:p>
            <a:pPr lvl="1"/>
            <a:r>
              <a:rPr lang="it-IT" sz="1600" dirty="0"/>
              <a:t>Realizzazione misure di </a:t>
            </a:r>
            <a:r>
              <a:rPr lang="it-IT" sz="1600" dirty="0" err="1"/>
              <a:t>istema</a:t>
            </a:r>
            <a:r>
              <a:rPr lang="it-IT" sz="1600" dirty="0"/>
              <a:t> per il raccordo tra i percorsi di istruzione di I e di II livello, anche attraverso l’uso delle nuove tecnologie</a:t>
            </a:r>
          </a:p>
          <a:p>
            <a:r>
              <a:rPr lang="it-IT" sz="2000" u="sng" dirty="0"/>
              <a:t>Unità </a:t>
            </a:r>
            <a:r>
              <a:rPr lang="it-IT" sz="2000" u="sng" dirty="0" smtClean="0"/>
              <a:t>Formativa </a:t>
            </a:r>
            <a:r>
              <a:rPr lang="it-IT" sz="2000" dirty="0" smtClean="0"/>
              <a:t>(</a:t>
            </a:r>
            <a:r>
              <a:rPr lang="it-IT" sz="1800" i="1" dirty="0" smtClean="0">
                <a:hlinkClick r:id="rId4" action="ppaction://hlinkfile"/>
              </a:rPr>
              <a:t>Accordo di Rete 3</a:t>
            </a:r>
            <a:r>
              <a:rPr lang="it-IT" sz="2000" dirty="0" smtClean="0"/>
              <a:t>)</a:t>
            </a:r>
          </a:p>
          <a:p>
            <a:pPr lvl="1"/>
            <a:r>
              <a:rPr lang="it-IT" sz="1600" dirty="0" smtClean="0"/>
              <a:t>Integrare e arricchire i percorsi di istruzione degli adulti</a:t>
            </a:r>
            <a:endParaRPr lang="it-IT" sz="1600" dirty="0"/>
          </a:p>
          <a:p>
            <a:pPr lvl="1"/>
            <a:r>
              <a:rPr lang="it-IT" sz="1600" i="1" dirty="0" smtClean="0"/>
              <a:t>Favorire il raccordo con altre tipologie di percorsi di istruzione e formazione</a:t>
            </a:r>
          </a:p>
          <a:p>
            <a:pPr lvl="1"/>
            <a:r>
              <a:rPr lang="it-IT" sz="1600" i="1" dirty="0" smtClean="0"/>
              <a:t>Realizzare progetti integrati con il coinvolgimento di altre agenzie formative</a:t>
            </a:r>
          </a:p>
          <a:p>
            <a:pPr marL="457200" lvl="1" indent="0">
              <a:buNone/>
            </a:pPr>
            <a:r>
              <a:rPr lang="it-IT" sz="2000" dirty="0">
                <a:solidFill>
                  <a:srgbClr val="284C6A"/>
                </a:solidFill>
                <a:ea typeface="+mn-ea"/>
                <a:cs typeface="+mn-cs"/>
              </a:rPr>
              <a:t>Ciò attraverso:</a:t>
            </a:r>
          </a:p>
          <a:p>
            <a:pPr lvl="1"/>
            <a:r>
              <a:rPr lang="it-IT" sz="1600" i="1" dirty="0"/>
              <a:t>Stipula di </a:t>
            </a:r>
            <a:r>
              <a:rPr lang="it-IT" sz="1600" i="1" dirty="0" smtClean="0"/>
              <a:t>convenzioni e/o intese contrattuali</a:t>
            </a:r>
          </a:p>
          <a:p>
            <a:pPr lvl="1"/>
            <a:r>
              <a:rPr lang="it-IT" sz="1600" i="1" dirty="0" smtClean="0"/>
              <a:t>Partecipazione ad associazioni temporanee di scopo con </a:t>
            </a:r>
            <a:r>
              <a:rPr lang="it-IT" sz="1600" i="1" dirty="0" err="1" smtClean="0"/>
              <a:t>agenziepubbliche</a:t>
            </a:r>
            <a:r>
              <a:rPr lang="it-IT" sz="1600" i="1" dirty="0" smtClean="0"/>
              <a:t> e/o private</a:t>
            </a:r>
          </a:p>
          <a:p>
            <a:pPr marL="457200" lvl="1" indent="0">
              <a:buNone/>
            </a:pPr>
            <a:endParaRPr lang="it-IT" sz="1600" i="1" dirty="0"/>
          </a:p>
          <a:p>
            <a:pPr marL="457200" lvl="1" indent="0">
              <a:buNone/>
            </a:pPr>
            <a:endParaRPr lang="it-IT" sz="1800" i="1" dirty="0"/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179512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14281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077200" cy="504056"/>
          </a:xfrm>
        </p:spPr>
        <p:txBody>
          <a:bodyPr/>
          <a:lstStyle/>
          <a:p>
            <a:r>
              <a:rPr lang="it-IT" sz="3200" dirty="0" smtClean="0">
                <a:hlinkClick r:id="rId2" action="ppaction://hlinkfile"/>
              </a:rPr>
              <a:t>Tipologie di percorsi</a:t>
            </a:r>
            <a:r>
              <a:rPr lang="it-IT" sz="3200" dirty="0" smtClean="0"/>
              <a:t> </a:t>
            </a:r>
            <a:r>
              <a:rPr lang="it-IT" sz="1800" b="1" i="1" dirty="0" smtClean="0">
                <a:hlinkClick r:id="rId3" action="ppaction://hlinkfile"/>
              </a:rPr>
              <a:t>(vedi allegato)</a:t>
            </a:r>
            <a:endParaRPr lang="it-IT" sz="18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620688"/>
            <a:ext cx="8784976" cy="5760640"/>
          </a:xfrm>
        </p:spPr>
        <p:txBody>
          <a:bodyPr/>
          <a:lstStyle/>
          <a:p>
            <a:pPr marL="514350" lvl="1" indent="-514350">
              <a:lnSpc>
                <a:spcPct val="125000"/>
              </a:lnSpc>
              <a:buClr>
                <a:schemeClr val="bg2"/>
              </a:buClr>
              <a:buFontTx/>
              <a:buAutoNum type="arabicPeriod"/>
            </a:pPr>
            <a:r>
              <a:rPr lang="it-IT" sz="2000" dirty="0" smtClean="0"/>
              <a:t>Percorsi di </a:t>
            </a:r>
            <a:r>
              <a:rPr lang="it-IT" sz="2000" b="1" i="1" dirty="0"/>
              <a:t>Alfabetizzazione e apprendimento della lingua </a:t>
            </a:r>
            <a:r>
              <a:rPr lang="it-IT" sz="2000" b="1" i="1" dirty="0" smtClean="0"/>
              <a:t>italiana </a:t>
            </a:r>
            <a:r>
              <a:rPr lang="it-IT" sz="2000" dirty="0" smtClean="0"/>
              <a:t>(adulti stranieri per livello A2 del Quadro Comune Europeo della durata di 200 ore </a:t>
            </a:r>
            <a:r>
              <a:rPr lang="it-IT" sz="2000" dirty="0" err="1" smtClean="0"/>
              <a:t>max</a:t>
            </a:r>
            <a:r>
              <a:rPr lang="it-IT" sz="2000" dirty="0" smtClean="0"/>
              <a:t>)</a:t>
            </a:r>
          </a:p>
          <a:p>
            <a:pPr marL="514350" lvl="1" indent="-514350">
              <a:lnSpc>
                <a:spcPct val="125000"/>
              </a:lnSpc>
              <a:buClr>
                <a:schemeClr val="bg2"/>
              </a:buClr>
              <a:buFontTx/>
              <a:buAutoNum type="arabicPeriod"/>
            </a:pPr>
            <a:r>
              <a:rPr lang="it-IT" sz="2000" dirty="0" smtClean="0"/>
              <a:t>Percorsi di </a:t>
            </a:r>
            <a:r>
              <a:rPr lang="it-IT" sz="2000" b="1" i="1" dirty="0" smtClean="0"/>
              <a:t>alfabetizzazione culturale</a:t>
            </a:r>
            <a:r>
              <a:rPr lang="it-IT" sz="2000" dirty="0" smtClean="0"/>
              <a:t>, per soggetti che non hanno frequentato la scuola primaria (200 ore </a:t>
            </a:r>
            <a:r>
              <a:rPr lang="it-IT" sz="2000" dirty="0" err="1" smtClean="0"/>
              <a:t>max</a:t>
            </a:r>
            <a:r>
              <a:rPr lang="it-IT" sz="2000" dirty="0" smtClean="0"/>
              <a:t>)</a:t>
            </a:r>
          </a:p>
          <a:p>
            <a:pPr marL="514350" lvl="1" indent="-514350">
              <a:lnSpc>
                <a:spcPct val="125000"/>
              </a:lnSpc>
              <a:buClr>
                <a:schemeClr val="bg2"/>
              </a:buClr>
              <a:buFontTx/>
              <a:buAutoNum type="arabicPeriod"/>
            </a:pPr>
            <a:r>
              <a:rPr lang="it-IT" sz="2000" b="1" i="1" dirty="0" smtClean="0"/>
              <a:t>Percorsi di primo livello:</a:t>
            </a:r>
            <a:endParaRPr lang="it-IT" sz="2000" dirty="0" smtClean="0"/>
          </a:p>
          <a:p>
            <a:pPr marL="914400" lvl="2" indent="-514350">
              <a:lnSpc>
                <a:spcPct val="125000"/>
              </a:lnSpc>
              <a:buClr>
                <a:schemeClr val="bg2"/>
              </a:buClr>
            </a:pPr>
            <a:r>
              <a:rPr lang="it-IT" sz="2000" i="1" u="sng" dirty="0" smtClean="0"/>
              <a:t>Primo periodo</a:t>
            </a:r>
            <a:r>
              <a:rPr lang="it-IT" sz="2000" i="1" dirty="0" smtClean="0"/>
              <a:t> </a:t>
            </a:r>
            <a:r>
              <a:rPr lang="it-IT" sz="2000" b="1" i="1" dirty="0"/>
              <a:t>(</a:t>
            </a:r>
            <a:r>
              <a:rPr lang="it-IT" sz="2000" i="1" dirty="0"/>
              <a:t>400 ore </a:t>
            </a:r>
            <a:r>
              <a:rPr lang="it-IT" sz="2000" i="1" dirty="0" err="1"/>
              <a:t>max</a:t>
            </a:r>
            <a:r>
              <a:rPr lang="it-IT" sz="2000" i="1" dirty="0" smtClean="0"/>
              <a:t>)</a:t>
            </a:r>
            <a:r>
              <a:rPr lang="it-IT" sz="2000" dirty="0" smtClean="0"/>
              <a:t> </a:t>
            </a:r>
            <a:r>
              <a:rPr lang="it-IT" sz="2000" i="1" dirty="0" smtClean="0"/>
              <a:t>– conseguimento del titolo di studio conclusivo del I ciclo di istruzione (ex scuola media) </a:t>
            </a:r>
          </a:p>
          <a:p>
            <a:pPr marL="914400" lvl="2" indent="-514350">
              <a:lnSpc>
                <a:spcPct val="125000"/>
              </a:lnSpc>
              <a:buClr>
                <a:schemeClr val="bg2"/>
              </a:buClr>
            </a:pPr>
            <a:r>
              <a:rPr lang="it-IT" sz="2000" i="1" u="sng" dirty="0" smtClean="0"/>
              <a:t>Secondo periodo</a:t>
            </a:r>
            <a:r>
              <a:rPr lang="it-IT" sz="2000" i="1" dirty="0" smtClean="0"/>
              <a:t> (825 ore </a:t>
            </a:r>
            <a:r>
              <a:rPr lang="it-IT" sz="2000" i="1" dirty="0" err="1" smtClean="0"/>
              <a:t>max</a:t>
            </a:r>
            <a:r>
              <a:rPr lang="it-IT" sz="2000" i="1" dirty="0" smtClean="0"/>
              <a:t>) – acquisizione della certificazione attestante il possesso di competenze di base connesse all’obbligo di istruzione (biennio II grado, </a:t>
            </a:r>
            <a:r>
              <a:rPr lang="it-IT" sz="2000" i="1" dirty="0" smtClean="0">
                <a:hlinkClick r:id="rId4" action="ppaction://hlinkfile"/>
              </a:rPr>
              <a:t>D.M. n. 139/2007</a:t>
            </a:r>
            <a:r>
              <a:rPr lang="it-IT" sz="2000" i="1" dirty="0" smtClean="0"/>
              <a:t>), relative alle attività e insegnamenti comuni a tutti gli indirizzi tecnici e professionali (DPR n. </a:t>
            </a:r>
            <a:r>
              <a:rPr lang="it-IT" sz="2000" i="1" dirty="0" smtClean="0">
                <a:hlinkClick r:id="rId5" action="ppaction://hlinkfile"/>
              </a:rPr>
              <a:t>87</a:t>
            </a:r>
            <a:r>
              <a:rPr lang="it-IT" sz="2000" i="1" dirty="0" smtClean="0"/>
              <a:t>, </a:t>
            </a:r>
            <a:r>
              <a:rPr lang="it-IT" sz="2000" i="1" dirty="0" smtClean="0">
                <a:hlinkClick r:id="rId6" action="ppaction://hlinkfile"/>
              </a:rPr>
              <a:t>88</a:t>
            </a:r>
            <a:r>
              <a:rPr lang="it-IT" sz="2000" i="1" dirty="0" smtClean="0"/>
              <a:t>, </a:t>
            </a:r>
            <a:r>
              <a:rPr lang="it-IT" sz="2000" i="1" dirty="0" smtClean="0">
                <a:hlinkClick r:id="rId7" action="ppaction://hlinkfile"/>
              </a:rPr>
              <a:t>89</a:t>
            </a:r>
            <a:r>
              <a:rPr lang="it-IT" sz="2000" i="1" dirty="0" smtClean="0"/>
              <a:t> del 2010)</a:t>
            </a:r>
          </a:p>
          <a:p>
            <a:pPr marL="628650" lvl="1" indent="-228600"/>
            <a:endParaRPr lang="it-IT" sz="1600" dirty="0" smtClean="0"/>
          </a:p>
          <a:p>
            <a:pPr marL="914400" lvl="1" indent="-514350">
              <a:buAutoNum type="arabicPeriod"/>
            </a:pPr>
            <a:endParaRPr lang="it-IT" dirty="0"/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179512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49865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77200" cy="914400"/>
          </a:xfrm>
        </p:spPr>
        <p:txBody>
          <a:bodyPr/>
          <a:lstStyle/>
          <a:p>
            <a:r>
              <a:rPr lang="it-IT" sz="3200" dirty="0" smtClean="0"/>
              <a:t>Ipotesi per la realizzazione di percorsi di 2° periodo didattico del 1° livello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077200" cy="5132040"/>
          </a:xfrm>
        </p:spPr>
        <p:txBody>
          <a:bodyPr/>
          <a:lstStyle/>
          <a:p>
            <a:r>
              <a:rPr lang="it-IT" sz="2000" dirty="0" smtClean="0"/>
              <a:t>Finalizzato al solo sviluppo delle competenze degli insegnamenti generali</a:t>
            </a:r>
          </a:p>
          <a:p>
            <a:r>
              <a:rPr lang="it-IT" sz="2000" dirty="0" smtClean="0"/>
              <a:t>Integrato, con percorsi di A.O.F., con interventi specifici (in rete con Istituti del II ciclo) in grado di conferire competenze professionali ai corsisti che possono essere:</a:t>
            </a:r>
          </a:p>
          <a:p>
            <a:pPr lvl="1"/>
            <a:r>
              <a:rPr lang="it-IT" sz="1600" dirty="0" smtClean="0"/>
              <a:t>Certificate (Ente certificatore)</a:t>
            </a:r>
          </a:p>
          <a:p>
            <a:pPr lvl="1"/>
            <a:r>
              <a:rPr lang="it-IT" sz="1600" dirty="0" smtClean="0"/>
              <a:t>Attestati (dal CPIA) e fatti valere in occasione di iscrizione ai percorsi I.D.A.</a:t>
            </a:r>
          </a:p>
          <a:p>
            <a:r>
              <a:rPr lang="it-IT" sz="2000" dirty="0" smtClean="0"/>
              <a:t>Il percorso potrebbe essere:</a:t>
            </a:r>
          </a:p>
          <a:p>
            <a:pPr lvl="1"/>
            <a:r>
              <a:rPr lang="it-IT" sz="1600" dirty="0" smtClean="0"/>
              <a:t>Di durata biennale: CPIA e integrazione non certificabile</a:t>
            </a:r>
          </a:p>
          <a:p>
            <a:pPr lvl="1"/>
            <a:r>
              <a:rPr lang="it-IT" sz="1600" dirty="0" smtClean="0"/>
              <a:t>Di durata triennale: biennio CPIA+ IISS II ciclo ed un </a:t>
            </a:r>
            <a:r>
              <a:rPr lang="it-IT" sz="1600" dirty="0" err="1" smtClean="0"/>
              <a:t>monoennio</a:t>
            </a:r>
            <a:r>
              <a:rPr lang="it-IT" sz="1600" dirty="0" smtClean="0"/>
              <a:t> per il conseguimento della qualifica presso un I.S. II ciclo con corsi I.D.A.</a:t>
            </a:r>
          </a:p>
          <a:p>
            <a:r>
              <a:rPr lang="it-IT" sz="2000" dirty="0" smtClean="0"/>
              <a:t>La realizzazione </a:t>
            </a:r>
            <a:r>
              <a:rPr lang="it-IT" sz="1800" i="1" dirty="0" smtClean="0"/>
              <a:t>(vedi Laboratori territoriali)</a:t>
            </a:r>
          </a:p>
          <a:p>
            <a:pPr lvl="1"/>
            <a:r>
              <a:rPr lang="it-IT" sz="1600" dirty="0" smtClean="0"/>
              <a:t>Istituti di pena</a:t>
            </a:r>
          </a:p>
          <a:p>
            <a:pPr lvl="1"/>
            <a:r>
              <a:rPr lang="it-IT" sz="1600" dirty="0" smtClean="0"/>
              <a:t>Aree non coperte da offerta formativa per adulti </a:t>
            </a:r>
          </a:p>
          <a:p>
            <a:pPr lvl="1"/>
            <a:endParaRPr lang="it-IT" sz="1600" dirty="0"/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179512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9459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1216"/>
            <a:ext cx="8077200" cy="576064"/>
          </a:xfrm>
        </p:spPr>
        <p:txBody>
          <a:bodyPr/>
          <a:lstStyle/>
          <a:p>
            <a:r>
              <a:rPr lang="it-IT" sz="3200" dirty="0" smtClean="0">
                <a:hlinkClick r:id="rId2" action="ppaction://hlinkfile"/>
              </a:rPr>
              <a:t>Percorsi di II livello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36712"/>
            <a:ext cx="8077200" cy="5297760"/>
          </a:xfrm>
        </p:spPr>
        <p:txBody>
          <a:bodyPr/>
          <a:lstStyle/>
          <a:p>
            <a:pPr marL="0" lvl="1" indent="0">
              <a:lnSpc>
                <a:spcPct val="125000"/>
              </a:lnSpc>
              <a:buClr>
                <a:srgbClr val="808080"/>
              </a:buClr>
              <a:buNone/>
            </a:pPr>
            <a:r>
              <a:rPr lang="it-IT" sz="2000" b="1" i="1" dirty="0">
                <a:solidFill>
                  <a:srgbClr val="000000"/>
                </a:solidFill>
              </a:rPr>
              <a:t>Percorsi di secondo </a:t>
            </a:r>
            <a:r>
              <a:rPr lang="it-IT" sz="2000" b="1" i="1" dirty="0" smtClean="0">
                <a:solidFill>
                  <a:srgbClr val="000000"/>
                </a:solidFill>
              </a:rPr>
              <a:t>livello (finalità)</a:t>
            </a:r>
            <a:r>
              <a:rPr lang="it-IT" sz="2000" dirty="0" smtClean="0">
                <a:solidFill>
                  <a:srgbClr val="000000"/>
                </a:solidFill>
              </a:rPr>
              <a:t>:</a:t>
            </a:r>
            <a:endParaRPr lang="it-IT" sz="2000" dirty="0">
              <a:solidFill>
                <a:srgbClr val="000000"/>
              </a:solidFill>
            </a:endParaRPr>
          </a:p>
          <a:p>
            <a:pPr marL="914400" lvl="2" indent="-514350">
              <a:lnSpc>
                <a:spcPct val="125000"/>
              </a:lnSpc>
              <a:buClr>
                <a:srgbClr val="808080"/>
              </a:buClr>
            </a:pPr>
            <a:r>
              <a:rPr lang="it-IT" sz="2000" i="1" dirty="0">
                <a:solidFill>
                  <a:srgbClr val="000000"/>
                </a:solidFill>
              </a:rPr>
              <a:t>Conseguimento del diploma professionale, tecnico, artistico</a:t>
            </a:r>
          </a:p>
          <a:p>
            <a:pPr marL="914400" lvl="2" indent="-514350">
              <a:lnSpc>
                <a:spcPct val="125000"/>
              </a:lnSpc>
              <a:buClr>
                <a:srgbClr val="808080"/>
              </a:buClr>
            </a:pPr>
            <a:r>
              <a:rPr lang="it-IT" sz="2000" i="1" dirty="0">
                <a:solidFill>
                  <a:srgbClr val="000000"/>
                </a:solidFill>
              </a:rPr>
              <a:t>Conseguimento della qualifica (percorsi </a:t>
            </a:r>
            <a:r>
              <a:rPr lang="it-IT" sz="2000" i="1" dirty="0" err="1">
                <a:solidFill>
                  <a:srgbClr val="000000"/>
                </a:solidFill>
              </a:rPr>
              <a:t>IeFP</a:t>
            </a:r>
            <a:r>
              <a:rPr lang="it-IT" sz="2000" i="1" dirty="0">
                <a:solidFill>
                  <a:srgbClr val="000000"/>
                </a:solidFill>
              </a:rPr>
              <a:t>, in corso di regolamentazione)</a:t>
            </a:r>
          </a:p>
          <a:p>
            <a:pPr marL="0" lvl="1" indent="0">
              <a:lnSpc>
                <a:spcPct val="125000"/>
              </a:lnSpc>
              <a:buClr>
                <a:srgbClr val="808080"/>
              </a:buClr>
              <a:buNone/>
            </a:pPr>
            <a:r>
              <a:rPr lang="it-IT" sz="2000" b="1" i="1" dirty="0">
                <a:solidFill>
                  <a:srgbClr val="000000"/>
                </a:solidFill>
              </a:rPr>
              <a:t>Percorsi di secondo livello </a:t>
            </a:r>
            <a:r>
              <a:rPr lang="it-IT" sz="2000" b="1" i="1" dirty="0" smtClean="0">
                <a:solidFill>
                  <a:srgbClr val="000000"/>
                </a:solidFill>
              </a:rPr>
              <a:t>(struttura)</a:t>
            </a:r>
            <a:r>
              <a:rPr lang="it-IT" sz="2000" dirty="0" smtClean="0">
                <a:solidFill>
                  <a:srgbClr val="000000"/>
                </a:solidFill>
              </a:rPr>
              <a:t>:</a:t>
            </a:r>
            <a:endParaRPr lang="it-IT" sz="2000" dirty="0">
              <a:solidFill>
                <a:srgbClr val="000000"/>
              </a:solidFill>
            </a:endParaRPr>
          </a:p>
          <a:p>
            <a:r>
              <a:rPr lang="it-IT" sz="2000" dirty="0" smtClean="0"/>
              <a:t>Primo periodo didattico (primo biennio)(825 ore + 693 ore)</a:t>
            </a:r>
          </a:p>
          <a:p>
            <a:pPr lvl="1"/>
            <a:r>
              <a:rPr lang="it-IT" sz="2000" dirty="0" smtClean="0"/>
              <a:t>1° livello</a:t>
            </a:r>
          </a:p>
          <a:p>
            <a:pPr lvl="1"/>
            <a:r>
              <a:rPr lang="it-IT" sz="2000" dirty="0" smtClean="0"/>
              <a:t>2° livello</a:t>
            </a:r>
          </a:p>
          <a:p>
            <a:r>
              <a:rPr lang="it-IT" sz="2000" dirty="0" smtClean="0"/>
              <a:t>Secondo periodo didattico (secondo biennio)</a:t>
            </a:r>
          </a:p>
          <a:p>
            <a:pPr lvl="1"/>
            <a:r>
              <a:rPr lang="it-IT" sz="2000" dirty="0" smtClean="0"/>
              <a:t>1° livello</a:t>
            </a:r>
          </a:p>
          <a:p>
            <a:pPr lvl="1"/>
            <a:r>
              <a:rPr lang="it-IT" sz="2000" dirty="0" smtClean="0"/>
              <a:t>2° livello</a:t>
            </a:r>
          </a:p>
          <a:p>
            <a:r>
              <a:rPr lang="it-IT" sz="2000" dirty="0" smtClean="0"/>
              <a:t>Terzo Periodo didattico (</a:t>
            </a:r>
            <a:r>
              <a:rPr lang="it-IT" sz="2000" dirty="0" err="1" smtClean="0"/>
              <a:t>monoennio</a:t>
            </a:r>
            <a:r>
              <a:rPr lang="it-IT" sz="2000" dirty="0" smtClean="0"/>
              <a:t>)</a:t>
            </a:r>
          </a:p>
          <a:p>
            <a:pPr lvl="1"/>
            <a:r>
              <a:rPr lang="it-IT" sz="2000" dirty="0" smtClean="0"/>
              <a:t>Unico livello</a:t>
            </a:r>
            <a:endParaRPr lang="it-IT" sz="2000" dirty="0"/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179512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5326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77200" cy="504056"/>
          </a:xfrm>
        </p:spPr>
        <p:txBody>
          <a:bodyPr/>
          <a:lstStyle/>
          <a:p>
            <a:r>
              <a:rPr lang="it-IT" sz="3200" dirty="0" smtClean="0"/>
              <a:t>Finalità e durata dei percorsi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077200" cy="5492080"/>
          </a:xfrm>
        </p:spPr>
        <p:txBody>
          <a:bodyPr/>
          <a:lstStyle/>
          <a:p>
            <a:r>
              <a:rPr lang="it-IT" dirty="0" smtClean="0"/>
              <a:t>Primo livello </a:t>
            </a:r>
            <a:r>
              <a:rPr lang="it-IT" sz="2400" i="1" dirty="0" smtClean="0"/>
              <a:t>(70% area di istruzione generale):</a:t>
            </a:r>
          </a:p>
          <a:p>
            <a:pPr lvl="1"/>
            <a:r>
              <a:rPr lang="it-IT" dirty="0" err="1" smtClean="0"/>
              <a:t>Saperi</a:t>
            </a:r>
            <a:r>
              <a:rPr lang="it-IT" dirty="0" smtClean="0"/>
              <a:t> e competenze attese scuola II di I grado</a:t>
            </a:r>
          </a:p>
          <a:p>
            <a:pPr lvl="1"/>
            <a:r>
              <a:rPr lang="it-IT" dirty="0" smtClean="0"/>
              <a:t>Competenze chiave in materia di cittadinanza (</a:t>
            </a:r>
            <a:r>
              <a:rPr lang="it-IT" dirty="0" smtClean="0">
                <a:hlinkClick r:id="rId2" action="ppaction://hlinkfile"/>
              </a:rPr>
              <a:t>D.M. n. 139/2007</a:t>
            </a:r>
            <a:r>
              <a:rPr lang="it-IT" dirty="0" smtClean="0"/>
              <a:t>)</a:t>
            </a:r>
          </a:p>
          <a:p>
            <a:r>
              <a:rPr lang="it-IT" dirty="0" smtClean="0"/>
              <a:t>Secondo livello </a:t>
            </a:r>
            <a:r>
              <a:rPr lang="it-IT" sz="2400" i="1" dirty="0" smtClean="0"/>
              <a:t>(70% area di istruzione generale + 70% area di indirizzo)</a:t>
            </a:r>
          </a:p>
          <a:p>
            <a:pPr lvl="1"/>
            <a:r>
              <a:rPr lang="it-IT" sz="2000" i="1" dirty="0" smtClean="0"/>
              <a:t>Conoscenze</a:t>
            </a:r>
          </a:p>
          <a:p>
            <a:pPr lvl="1"/>
            <a:r>
              <a:rPr lang="it-IT" sz="2000" i="1" dirty="0" smtClean="0"/>
              <a:t>Abilità</a:t>
            </a:r>
          </a:p>
          <a:p>
            <a:pPr lvl="1"/>
            <a:r>
              <a:rPr lang="it-IT" sz="2000" i="1" dirty="0" smtClean="0"/>
              <a:t>Competenze previste dai corrispondenti ordinamenti</a:t>
            </a:r>
          </a:p>
          <a:p>
            <a:pPr lvl="1"/>
            <a:endParaRPr lang="it-IT" dirty="0"/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179512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6383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77200" cy="576064"/>
          </a:xfrm>
        </p:spPr>
        <p:txBody>
          <a:bodyPr/>
          <a:lstStyle/>
          <a:p>
            <a:r>
              <a:rPr lang="it-IT" sz="3200" dirty="0" smtClean="0"/>
              <a:t>Sostenibilità dei percorsi per gli utenti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980728"/>
            <a:ext cx="8640960" cy="5040560"/>
          </a:xfrm>
        </p:spPr>
        <p:txBody>
          <a:bodyPr/>
          <a:lstStyle/>
          <a:p>
            <a:r>
              <a:rPr lang="it-IT" sz="2400" dirty="0" smtClean="0"/>
              <a:t>Riconoscimento dei crediti comunque acquisiti </a:t>
            </a:r>
            <a:r>
              <a:rPr lang="it-IT" sz="1800" i="1" dirty="0" smtClean="0"/>
              <a:t>(valorizzare il patrimonio culturale e professionale della persona a partire dalla ricostruzione della sua storia individuale – </a:t>
            </a:r>
            <a:r>
              <a:rPr lang="it-IT" sz="1800" i="1" dirty="0" smtClean="0">
                <a:hlinkClick r:id="rId2" action="ppaction://hlinkfile"/>
              </a:rPr>
              <a:t>D.Lgs n. 13/2013</a:t>
            </a:r>
            <a:r>
              <a:rPr lang="it-IT" sz="1800" i="1" dirty="0" smtClean="0"/>
              <a:t>)</a:t>
            </a:r>
          </a:p>
          <a:p>
            <a:pPr lvl="1"/>
            <a:r>
              <a:rPr lang="it-IT" sz="2000" i="1" dirty="0">
                <a:solidFill>
                  <a:srgbClr val="284C6A"/>
                </a:solidFill>
                <a:ea typeface="+mn-ea"/>
                <a:cs typeface="+mn-cs"/>
              </a:rPr>
              <a:t>Su base documentale</a:t>
            </a:r>
          </a:p>
          <a:p>
            <a:pPr lvl="1"/>
            <a:r>
              <a:rPr lang="it-IT" sz="2000" i="1" dirty="0">
                <a:solidFill>
                  <a:srgbClr val="284C6A"/>
                </a:solidFill>
                <a:ea typeface="+mn-ea"/>
                <a:cs typeface="+mn-cs"/>
              </a:rPr>
              <a:t>Mediante svolgimento di prove di accertamento</a:t>
            </a:r>
          </a:p>
          <a:p>
            <a:r>
              <a:rPr lang="it-IT" sz="2400" dirty="0" smtClean="0"/>
              <a:t>Personalizzazione del percorso di studio</a:t>
            </a:r>
          </a:p>
          <a:p>
            <a:r>
              <a:rPr lang="it-IT" sz="2400" dirty="0" smtClean="0"/>
              <a:t>Possibilità di completare il percorso anche nell’anno scolastico successivo</a:t>
            </a:r>
          </a:p>
          <a:p>
            <a:r>
              <a:rPr lang="it-IT" sz="2400" dirty="0" smtClean="0"/>
              <a:t>Fruizione a distanza per non più del 20% del monte ore</a:t>
            </a:r>
          </a:p>
          <a:p>
            <a:r>
              <a:rPr lang="it-IT" sz="2400" dirty="0" smtClean="0"/>
              <a:t>Attività di accoglienza e orientamento per non più del 10% finalizzate alla definizione del Patto Formativo Individuale</a:t>
            </a:r>
            <a:endParaRPr lang="it-IT" sz="2400" dirty="0"/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179512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7940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3498" y="116632"/>
            <a:ext cx="8077200" cy="640110"/>
          </a:xfrm>
        </p:spPr>
        <p:txBody>
          <a:bodyPr/>
          <a:lstStyle/>
          <a:p>
            <a:r>
              <a:rPr lang="it-IT" sz="3200" dirty="0" smtClean="0"/>
              <a:t>Struttura dei percorsi di istruzione (1)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496944" cy="5544616"/>
          </a:xfrm>
        </p:spPr>
        <p:txBody>
          <a:bodyPr/>
          <a:lstStyle/>
          <a:p>
            <a:r>
              <a:rPr lang="it-IT" sz="2400" dirty="0" smtClean="0"/>
              <a:t>Le finalità:</a:t>
            </a:r>
          </a:p>
          <a:p>
            <a:pPr lvl="1"/>
            <a:r>
              <a:rPr lang="it-IT" sz="2000" dirty="0" smtClean="0"/>
              <a:t>PECUP a conclusione del primo ciclo (D.P.R. n. 89 del 20.03.2009)</a:t>
            </a:r>
          </a:p>
          <a:p>
            <a:pPr lvl="1"/>
            <a:r>
              <a:rPr lang="it-IT" sz="2000" dirty="0" smtClean="0"/>
              <a:t>22 competenze previste dalla Nuove Indicazioni Nazionali per il curricolo (D.M. n. 254/2012)</a:t>
            </a:r>
          </a:p>
          <a:p>
            <a:pPr lvl="1"/>
            <a:r>
              <a:rPr lang="it-IT" sz="2000" dirty="0" smtClean="0"/>
              <a:t>16 Competenze chiave di cittadinanza (D.M. 139/2007)</a:t>
            </a:r>
          </a:p>
          <a:p>
            <a:pPr lvl="1"/>
            <a:r>
              <a:rPr lang="it-IT" sz="2000" dirty="0" smtClean="0"/>
              <a:t>PECUP del secondo ciclo (DD.PP.RR. n. 87, 88, 89 del 2010)</a:t>
            </a:r>
          </a:p>
          <a:p>
            <a:pPr lvl="1"/>
            <a:r>
              <a:rPr lang="it-IT" sz="2000" dirty="0" smtClean="0"/>
              <a:t>Curricolo in uscita dei percorsi </a:t>
            </a:r>
            <a:r>
              <a:rPr lang="it-IT" sz="2000" dirty="0" err="1" smtClean="0"/>
              <a:t>IeFP</a:t>
            </a:r>
            <a:endParaRPr lang="it-IT" sz="2000" dirty="0" smtClean="0"/>
          </a:p>
          <a:p>
            <a:pPr lvl="1"/>
            <a:r>
              <a:rPr lang="it-IT" sz="2000" dirty="0" smtClean="0"/>
              <a:t>Curricolo previsto dal quadro delle qualifiche</a:t>
            </a:r>
          </a:p>
          <a:p>
            <a:r>
              <a:rPr lang="it-IT" sz="2400" dirty="0" smtClean="0"/>
              <a:t>Progettazione</a:t>
            </a:r>
          </a:p>
          <a:p>
            <a:pPr lvl="1"/>
            <a:r>
              <a:rPr lang="it-IT" sz="2000" dirty="0" smtClean="0"/>
              <a:t>Curricolo verticale, coerente con il percorso di istruzione</a:t>
            </a:r>
          </a:p>
          <a:p>
            <a:pPr lvl="1"/>
            <a:r>
              <a:rPr lang="it-IT" sz="2000" dirty="0" smtClean="0"/>
              <a:t>Raccordo con il I ciclo e con i percorsi di formazione professionale</a:t>
            </a:r>
          </a:p>
          <a:p>
            <a:pPr lvl="1"/>
            <a:r>
              <a:rPr lang="it-IT" sz="2000" dirty="0" smtClean="0"/>
              <a:t>Funzionale alla prosecuzione degli studi per il conseguimento del diploma</a:t>
            </a:r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179512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6686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077200" cy="504056"/>
          </a:xfrm>
        </p:spPr>
        <p:txBody>
          <a:bodyPr/>
          <a:lstStyle/>
          <a:p>
            <a:r>
              <a:rPr lang="it-IT" sz="3200" dirty="0"/>
              <a:t>Struttura dei percorsi di istruzione </a:t>
            </a:r>
            <a:r>
              <a:rPr lang="it-IT" sz="3200" dirty="0" smtClean="0"/>
              <a:t>(2)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5607" y="1412776"/>
            <a:ext cx="8712967" cy="3497662"/>
          </a:xfrm>
        </p:spPr>
        <p:txBody>
          <a:bodyPr/>
          <a:lstStyle/>
          <a:p>
            <a:pPr>
              <a:buClr>
                <a:srgbClr val="808080"/>
              </a:buClr>
            </a:pPr>
            <a:r>
              <a:rPr lang="it-IT" sz="2400" dirty="0" smtClean="0"/>
              <a:t>Realizzati per gruppi di livello (riferimento per la formazione delle classi)</a:t>
            </a:r>
          </a:p>
          <a:p>
            <a:pPr>
              <a:buClr>
                <a:srgbClr val="808080"/>
              </a:buClr>
            </a:pPr>
            <a:r>
              <a:rPr lang="it-IT" sz="2400" dirty="0" smtClean="0"/>
              <a:t>Strutturati in </a:t>
            </a:r>
            <a:r>
              <a:rPr lang="it-IT" sz="2400" dirty="0" smtClean="0">
                <a:hlinkClick r:id="rId2" action="ppaction://hlinkfile"/>
              </a:rPr>
              <a:t>Unità </a:t>
            </a:r>
            <a:r>
              <a:rPr lang="it-IT" sz="2400" dirty="0">
                <a:hlinkClick r:id="rId2" action="ppaction://hlinkfile"/>
              </a:rPr>
              <a:t>di Apprendimento</a:t>
            </a:r>
            <a:endParaRPr lang="it-IT" sz="2400" dirty="0"/>
          </a:p>
          <a:p>
            <a:pPr marL="0" indent="0">
              <a:buNone/>
            </a:pPr>
            <a:r>
              <a:rPr lang="it-IT" sz="2000" i="1" dirty="0" smtClean="0"/>
              <a:t>«Insieme </a:t>
            </a:r>
            <a:r>
              <a:rPr lang="it-IT" sz="2000" i="1" dirty="0"/>
              <a:t>autonomamente significativo di conoscenze, </a:t>
            </a:r>
            <a:r>
              <a:rPr lang="it-IT" sz="2000" i="1" dirty="0" smtClean="0"/>
              <a:t>abilità </a:t>
            </a:r>
            <a:r>
              <a:rPr lang="it-IT" sz="2000" i="1" dirty="0"/>
              <a:t>e </a:t>
            </a:r>
            <a:r>
              <a:rPr lang="it-IT" sz="2000" i="1" dirty="0" smtClean="0"/>
              <a:t>competenze</a:t>
            </a:r>
            <a:r>
              <a:rPr lang="it-IT" sz="2000" i="1" dirty="0"/>
              <a:t>, correlate ai livelli e ai periodi  didattici di cui </a:t>
            </a:r>
            <a:r>
              <a:rPr lang="it-IT" sz="2000" i="1" dirty="0" smtClean="0"/>
              <a:t>all'articolo </a:t>
            </a:r>
            <a:r>
              <a:rPr lang="it-IT" sz="2000" i="1" dirty="0"/>
              <a:t>4, da erogare anche a </a:t>
            </a:r>
            <a:r>
              <a:rPr lang="it-IT" sz="2000" i="1" dirty="0" smtClean="0"/>
              <a:t>distanza.»  </a:t>
            </a:r>
          </a:p>
          <a:p>
            <a:pPr marL="0" indent="0">
              <a:buNone/>
            </a:pPr>
            <a:endParaRPr lang="it-IT" sz="2000" i="1" dirty="0" smtClean="0"/>
          </a:p>
          <a:p>
            <a:pPr marL="457200" indent="-457200">
              <a:buAutoNum type="arabicPeriod"/>
            </a:pPr>
            <a:endParaRPr lang="it-IT" sz="2400" i="1" dirty="0" smtClean="0"/>
          </a:p>
          <a:p>
            <a:pPr marL="0" indent="0">
              <a:buNone/>
            </a:pPr>
            <a:endParaRPr lang="it-IT" sz="2400" i="1" dirty="0" smtClean="0"/>
          </a:p>
          <a:p>
            <a:pPr marL="0" indent="0">
              <a:buNone/>
            </a:pPr>
            <a:endParaRPr lang="it-IT" sz="2400" i="1" dirty="0"/>
          </a:p>
          <a:p>
            <a:pPr marL="0" indent="0">
              <a:buNone/>
            </a:pPr>
            <a:endParaRPr lang="it-IT" sz="2400" i="1" dirty="0"/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179512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768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179512" y="117493"/>
            <a:ext cx="8784976" cy="792088"/>
          </a:xfrm>
        </p:spPr>
        <p:txBody>
          <a:bodyPr/>
          <a:lstStyle/>
          <a:p>
            <a:r>
              <a:rPr lang="it-IT" sz="3200" b="1" i="1" dirty="0" smtClean="0"/>
              <a:t>Prima del CPIA </a:t>
            </a:r>
            <a:r>
              <a:rPr lang="it-IT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per una panoramica più completa si veda la premessa alle Linee guida)</a:t>
            </a:r>
            <a:endParaRPr lang="it-IT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528" y="908720"/>
            <a:ext cx="8568952" cy="5472608"/>
          </a:xfrm>
        </p:spPr>
        <p:txBody>
          <a:bodyPr/>
          <a:lstStyle/>
          <a:p>
            <a:r>
              <a:rPr lang="it-IT" sz="2400" b="1" dirty="0">
                <a:hlinkClick r:id="rId3" action="ppaction://hlinkfile"/>
              </a:rPr>
              <a:t>O.M. n.  455  del  29/07/1997</a:t>
            </a:r>
            <a:r>
              <a:rPr lang="it-IT" sz="2400" b="1" dirty="0"/>
              <a:t>.  </a:t>
            </a:r>
            <a:r>
              <a:rPr lang="it-IT" sz="1800" i="1" dirty="0">
                <a:latin typeface="Arial Narrow" panose="020B0606020202030204" pitchFamily="34" charset="0"/>
              </a:rPr>
              <a:t>Istituzione  dei  Centri  Territoriali  Permanenti  </a:t>
            </a:r>
            <a:r>
              <a:rPr lang="it-IT" sz="1800" i="1" dirty="0" smtClean="0">
                <a:latin typeface="Arial Narrow" panose="020B0606020202030204" pitchFamily="34" charset="0"/>
              </a:rPr>
              <a:t>per l'istruzione </a:t>
            </a:r>
            <a:r>
              <a:rPr lang="it-IT" sz="1800" i="1" dirty="0">
                <a:latin typeface="Arial Narrow" panose="020B0606020202030204" pitchFamily="34" charset="0"/>
              </a:rPr>
              <a:t>e la formazione in età adulta.</a:t>
            </a:r>
          </a:p>
          <a:p>
            <a:r>
              <a:rPr lang="it-IT" sz="2400" b="1" dirty="0" smtClean="0">
                <a:hlinkClick r:id="rId4" action="ppaction://hlinkfile"/>
              </a:rPr>
              <a:t>Legge </a:t>
            </a:r>
            <a:r>
              <a:rPr lang="it-IT" sz="2400" b="1" dirty="0">
                <a:hlinkClick r:id="rId4" action="ppaction://hlinkfile"/>
              </a:rPr>
              <a:t>296/2006  art. 1 comma </a:t>
            </a:r>
            <a:r>
              <a:rPr lang="it-IT" sz="2400" b="1" dirty="0" smtClean="0">
                <a:hlinkClick r:id="rId4" action="ppaction://hlinkfile"/>
              </a:rPr>
              <a:t>632 </a:t>
            </a:r>
            <a:r>
              <a:rPr lang="it-IT" sz="2000" dirty="0" smtClean="0"/>
              <a:t>- </a:t>
            </a:r>
            <a:r>
              <a:rPr lang="it-IT" sz="1800" i="1" dirty="0" smtClean="0">
                <a:latin typeface="Arial Narrow" panose="020B0606020202030204" pitchFamily="34" charset="0"/>
              </a:rPr>
              <a:t>“</a:t>
            </a:r>
            <a:r>
              <a:rPr lang="it-IT" sz="1800" i="1" dirty="0">
                <a:latin typeface="Arial Narrow" panose="020B0606020202030204" pitchFamily="34" charset="0"/>
              </a:rPr>
              <a:t>I  centri  territoriali  permanenti  per  l’educazione  degli  adulti  e  i  corsi  serali,  funzionanti  presso  </a:t>
            </a:r>
            <a:r>
              <a:rPr lang="it-IT" sz="1800" i="1" dirty="0" smtClean="0">
                <a:latin typeface="Arial Narrow" panose="020B0606020202030204" pitchFamily="34" charset="0"/>
              </a:rPr>
              <a:t>le istituzioni  </a:t>
            </a:r>
            <a:r>
              <a:rPr lang="it-IT" sz="1800" i="1" dirty="0">
                <a:latin typeface="Arial Narrow" panose="020B0606020202030204" pitchFamily="34" charset="0"/>
              </a:rPr>
              <a:t>scolastiche  di  ogni  ordine  e  grado,  sono  riorganizzati  su  base  provinciale  e  articolati  in  </a:t>
            </a:r>
            <a:r>
              <a:rPr lang="it-IT" sz="1800" i="1" dirty="0" smtClean="0">
                <a:latin typeface="Arial Narrow" panose="020B0606020202030204" pitchFamily="34" charset="0"/>
              </a:rPr>
              <a:t>reti territoriali  </a:t>
            </a:r>
            <a:r>
              <a:rPr lang="it-IT" sz="1800" i="1" dirty="0">
                <a:latin typeface="Arial Narrow" panose="020B0606020202030204" pitchFamily="34" charset="0"/>
              </a:rPr>
              <a:t>e  </a:t>
            </a:r>
            <a:r>
              <a:rPr lang="it-IT" sz="1800" i="1" dirty="0" err="1">
                <a:latin typeface="Arial Narrow" panose="020B0606020202030204" pitchFamily="34" charset="0"/>
              </a:rPr>
              <a:t>ridenominati</a:t>
            </a:r>
            <a:r>
              <a:rPr lang="it-IT" sz="1800" i="1" dirty="0">
                <a:latin typeface="Arial Narrow" panose="020B0606020202030204" pitchFamily="34" charset="0"/>
              </a:rPr>
              <a:t>  ‘Centri  provinciali  per  l’istruzione  degli  adulti’.  Ad  essi  è  </a:t>
            </a:r>
            <a:r>
              <a:rPr lang="it-IT" sz="1800" i="1" dirty="0" smtClean="0">
                <a:latin typeface="Arial Narrow" panose="020B0606020202030204" pitchFamily="34" charset="0"/>
              </a:rPr>
              <a:t>attribuita autonomia </a:t>
            </a:r>
            <a:r>
              <a:rPr lang="it-IT" sz="1800" i="1" dirty="0">
                <a:latin typeface="Arial Narrow" panose="020B0606020202030204" pitchFamily="34" charset="0"/>
              </a:rPr>
              <a:t>amministrativa, organizzativa e didattica…”</a:t>
            </a:r>
          </a:p>
          <a:p>
            <a:r>
              <a:rPr lang="it-IT" sz="2400" b="1" dirty="0">
                <a:hlinkClick r:id="rId5" action="ppaction://hlinkfile"/>
              </a:rPr>
              <a:t>D.M. 25 Ottobre 2007 </a:t>
            </a:r>
            <a:r>
              <a:rPr lang="it-IT" sz="2400" b="1" dirty="0" smtClean="0"/>
              <a:t>- </a:t>
            </a:r>
            <a:r>
              <a:rPr lang="it-IT" sz="1800" i="1" dirty="0" smtClean="0">
                <a:latin typeface="Arial Narrow" panose="020B0606020202030204" pitchFamily="34" charset="0"/>
              </a:rPr>
              <a:t>Definisce  </a:t>
            </a:r>
            <a:r>
              <a:rPr lang="it-IT" sz="1800" i="1" dirty="0">
                <a:latin typeface="Arial Narrow" panose="020B0606020202030204" pitchFamily="34" charset="0"/>
              </a:rPr>
              <a:t>i  criteri  generali  per  il  conferimento  dell’autonomia  ai  “Centri  provinciali  per </a:t>
            </a:r>
            <a:r>
              <a:rPr lang="it-IT" sz="1800" i="1" dirty="0" smtClean="0">
                <a:latin typeface="Arial Narrow" panose="020B0606020202030204" pitchFamily="34" charset="0"/>
              </a:rPr>
              <a:t>l’istruzione  degli adulti</a:t>
            </a:r>
            <a:r>
              <a:rPr lang="it-IT" sz="1800" i="1" dirty="0">
                <a:latin typeface="Arial Narrow" panose="020B0606020202030204" pitchFamily="34" charset="0"/>
              </a:rPr>
              <a:t>” di cui al D.P.R  n. 275/99. </a:t>
            </a:r>
          </a:p>
          <a:p>
            <a:r>
              <a:rPr lang="it-IT" sz="2400" b="1" dirty="0">
                <a:hlinkClick r:id="rId6" action="ppaction://hlinkfile"/>
              </a:rPr>
              <a:t>Legge  6  agosto  2008  n.  133  art.  64  comma  4  lettera  f)  </a:t>
            </a:r>
            <a:r>
              <a:rPr lang="it-IT" sz="1800" i="1" dirty="0">
                <a:latin typeface="Arial Narrow" panose="020B0606020202030204" pitchFamily="34" charset="0"/>
              </a:rPr>
              <a:t>prevede  la  ridefinizione  dell’assetto  </a:t>
            </a:r>
            <a:r>
              <a:rPr lang="it-IT" sz="1800" i="1" dirty="0" smtClean="0">
                <a:latin typeface="Arial Narrow" panose="020B0606020202030204" pitchFamily="34" charset="0"/>
              </a:rPr>
              <a:t>organizzativo didattico  </a:t>
            </a:r>
            <a:r>
              <a:rPr lang="it-IT" sz="1800" i="1" dirty="0">
                <a:latin typeface="Arial Narrow" panose="020B0606020202030204" pitchFamily="34" charset="0"/>
              </a:rPr>
              <a:t>dei  Centri  per  l’istruzione  degli  adulti,  ivi  compresi  i  corsi  serali  previsto  dalla  </a:t>
            </a:r>
            <a:r>
              <a:rPr lang="it-IT" sz="1800" i="1" dirty="0" smtClean="0">
                <a:latin typeface="Arial Narrow" panose="020B0606020202030204" pitchFamily="34" charset="0"/>
              </a:rPr>
              <a:t>normativa </a:t>
            </a:r>
            <a:r>
              <a:rPr lang="it-IT" sz="1800" dirty="0" smtClean="0">
                <a:latin typeface="Arial Narrow" panose="020B0606020202030204" pitchFamily="34" charset="0"/>
              </a:rPr>
              <a:t>vigente</a:t>
            </a:r>
            <a:r>
              <a:rPr lang="it-IT" sz="1800" dirty="0">
                <a:latin typeface="Arial Narrow" panose="020B0606020202030204" pitchFamily="34" charset="0"/>
              </a:rPr>
              <a:t>. </a:t>
            </a:r>
            <a:endParaRPr lang="it-IT" sz="1800" dirty="0" smtClean="0">
              <a:latin typeface="Arial Narrow" panose="020B0606020202030204" pitchFamily="34" charset="0"/>
            </a:endParaRPr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4036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3660" y="109938"/>
            <a:ext cx="8077200" cy="576064"/>
          </a:xfrm>
        </p:spPr>
        <p:txBody>
          <a:bodyPr/>
          <a:lstStyle/>
          <a:p>
            <a:r>
              <a:rPr lang="it-IT" sz="3200" dirty="0">
                <a:ea typeface="+mn-ea"/>
                <a:cs typeface="+mn-cs"/>
              </a:rPr>
              <a:t>Unità di Apprendimento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3400" y="764704"/>
            <a:ext cx="8077200" cy="5544616"/>
          </a:xfrm>
        </p:spPr>
        <p:txBody>
          <a:bodyPr/>
          <a:lstStyle/>
          <a:p>
            <a:pPr marL="0" lvl="0" indent="0">
              <a:buClr>
                <a:srgbClr val="808080"/>
              </a:buClr>
              <a:buNone/>
            </a:pPr>
            <a:r>
              <a:rPr lang="it-IT" sz="2000" dirty="0"/>
              <a:t>Esse sono:</a:t>
            </a:r>
          </a:p>
          <a:p>
            <a:pPr marL="457200" lvl="0" indent="-457200">
              <a:buClr>
                <a:srgbClr val="808080"/>
              </a:buClr>
              <a:buFontTx/>
              <a:buAutoNum type="arabicPeriod"/>
            </a:pPr>
            <a:r>
              <a:rPr lang="it-IT" sz="2000" dirty="0"/>
              <a:t>Collegate alle competenze previste dal curricolo (1 </a:t>
            </a:r>
            <a:r>
              <a:rPr lang="it-IT" sz="2000" dirty="0" err="1"/>
              <a:t>UdA</a:t>
            </a:r>
            <a:r>
              <a:rPr lang="it-IT" sz="2000" dirty="0"/>
              <a:t>= 1 o + Competenze)</a:t>
            </a:r>
          </a:p>
          <a:p>
            <a:pPr marL="457200" lvl="0" indent="-457200">
              <a:buClr>
                <a:srgbClr val="808080"/>
              </a:buClr>
              <a:buFontTx/>
              <a:buAutoNum type="arabicPeriod"/>
            </a:pPr>
            <a:r>
              <a:rPr lang="it-IT" sz="2000" dirty="0"/>
              <a:t>Quantificate nella durata (n. ore per ciascuna </a:t>
            </a:r>
            <a:r>
              <a:rPr lang="it-IT" sz="2000" dirty="0" err="1"/>
              <a:t>UdA</a:t>
            </a:r>
            <a:r>
              <a:rPr lang="it-IT" sz="2000" dirty="0"/>
              <a:t>)</a:t>
            </a:r>
          </a:p>
          <a:p>
            <a:pPr marL="457200" lvl="0" indent="-457200">
              <a:buClr>
                <a:srgbClr val="808080"/>
              </a:buClr>
              <a:buFontTx/>
              <a:buAutoNum type="arabicPeriod"/>
            </a:pPr>
            <a:r>
              <a:rPr lang="it-IT" sz="2000" dirty="0"/>
              <a:t>Descritte in termini di discipline coinvolte</a:t>
            </a:r>
          </a:p>
          <a:p>
            <a:pPr marL="457200" lvl="0" indent="-457200">
              <a:buClr>
                <a:srgbClr val="808080"/>
              </a:buClr>
              <a:buFontTx/>
              <a:buAutoNum type="arabicPeriod"/>
            </a:pPr>
            <a:r>
              <a:rPr lang="it-IT" sz="2000" dirty="0"/>
              <a:t>Vincolanti per la valutazione, data la </a:t>
            </a:r>
            <a:r>
              <a:rPr lang="it-IT" sz="2000" dirty="0" err="1"/>
              <a:t>prescrittività</a:t>
            </a:r>
            <a:r>
              <a:rPr lang="it-IT" sz="2000" dirty="0"/>
              <a:t> delle competenze </a:t>
            </a:r>
          </a:p>
          <a:p>
            <a:pPr marL="457200" lvl="0" indent="-457200">
              <a:buClr>
                <a:srgbClr val="808080"/>
              </a:buClr>
              <a:buFontTx/>
              <a:buAutoNum type="arabicPeriod"/>
            </a:pPr>
            <a:r>
              <a:rPr lang="it-IT" sz="2000" dirty="0"/>
              <a:t>Necessario riferimento per il riconoscimento dei crediti</a:t>
            </a:r>
          </a:p>
          <a:p>
            <a:pPr marL="457200" lvl="0" indent="-457200">
              <a:buClr>
                <a:srgbClr val="808080"/>
              </a:buClr>
              <a:buFontTx/>
              <a:buAutoNum type="arabicPeriod"/>
            </a:pPr>
            <a:r>
              <a:rPr lang="it-IT" sz="2000" dirty="0"/>
              <a:t>Fruibili anche a </a:t>
            </a:r>
            <a:r>
              <a:rPr lang="it-IT" sz="2000" dirty="0" smtClean="0"/>
              <a:t>distanza</a:t>
            </a:r>
          </a:p>
          <a:p>
            <a:pPr marL="457200" lvl="0" indent="-457200">
              <a:buClr>
                <a:srgbClr val="808080"/>
              </a:buClr>
              <a:buFontTx/>
              <a:buAutoNum type="arabicPeriod"/>
            </a:pPr>
            <a:r>
              <a:rPr lang="it-IT" sz="2000" dirty="0" smtClean="0"/>
              <a:t>Organizzate in modo da consentire la Personalizzazione del percorso formativo individuale</a:t>
            </a:r>
          </a:p>
          <a:p>
            <a:pPr marL="457200" lvl="0" indent="-457200">
              <a:buClr>
                <a:srgbClr val="808080"/>
              </a:buClr>
              <a:buFontTx/>
              <a:buAutoNum type="arabicPeriod"/>
            </a:pPr>
            <a:r>
              <a:rPr lang="it-IT" sz="2000" dirty="0" smtClean="0"/>
              <a:t>Chiare perché oggetto di comunicazione e condivisione con il corsista in quanto allegate al Patto Formativo Individuale</a:t>
            </a:r>
            <a:endParaRPr lang="it-IT" sz="2000" dirty="0"/>
          </a:p>
          <a:p>
            <a:endParaRPr lang="it-IT" dirty="0"/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179512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1739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077200" cy="1368152"/>
          </a:xfrm>
        </p:spPr>
        <p:txBody>
          <a:bodyPr/>
          <a:lstStyle/>
          <a:p>
            <a:r>
              <a:rPr lang="it-IT" sz="3200" dirty="0" smtClean="0"/>
              <a:t>Personalizzazione del percorso di istruzione e Commissione per la definizione del patto formativo individuale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2816"/>
            <a:ext cx="8435280" cy="4627984"/>
          </a:xfrm>
        </p:spPr>
        <p:txBody>
          <a:bodyPr/>
          <a:lstStyle/>
          <a:p>
            <a:r>
              <a:rPr lang="it-IT" sz="2000" b="1" dirty="0" smtClean="0"/>
              <a:t>La Commissione </a:t>
            </a:r>
            <a:r>
              <a:rPr lang="it-IT" sz="2000" dirty="0" smtClean="0"/>
              <a:t>prende origine dall’Accordo di rete tra CPIA e IISS II ciclo in cui sono incardinati i percorsi I.D.A.; essa è composta da Docenti del CPIA, Docenti delle IISS II ciclo, Esperti, Mediatori </a:t>
            </a:r>
            <a:r>
              <a:rPr lang="it-IT" sz="2000" dirty="0" err="1" smtClean="0"/>
              <a:t>linguisitici</a:t>
            </a:r>
            <a:r>
              <a:rPr lang="it-IT" sz="2000" dirty="0" smtClean="0"/>
              <a:t>. La partecipazione ai lavori Costituisce </a:t>
            </a:r>
            <a:r>
              <a:rPr lang="it-IT" sz="2000" dirty="0"/>
              <a:t>obbligo di </a:t>
            </a:r>
            <a:r>
              <a:rPr lang="it-IT" sz="2000" dirty="0" smtClean="0"/>
              <a:t>servizio</a:t>
            </a:r>
          </a:p>
          <a:p>
            <a:endParaRPr lang="it-IT" sz="2000" dirty="0"/>
          </a:p>
          <a:p>
            <a:r>
              <a:rPr lang="it-IT" sz="1800" b="1" dirty="0" smtClean="0"/>
              <a:t>Il  </a:t>
            </a:r>
            <a:r>
              <a:rPr lang="it-IT" sz="1800" b="1" dirty="0"/>
              <a:t>Patto  </a:t>
            </a:r>
            <a:r>
              <a:rPr lang="it-IT" sz="1800" dirty="0"/>
              <a:t>rappresenta  un  contratto  condiviso  e  </a:t>
            </a:r>
            <a:r>
              <a:rPr lang="it-IT" sz="1800" dirty="0" smtClean="0"/>
              <a:t>sottoscritto dall’adulto</a:t>
            </a:r>
            <a:r>
              <a:rPr lang="it-IT" sz="1800" dirty="0"/>
              <a:t>,  dalla  Commissione,  e  dal </a:t>
            </a:r>
            <a:r>
              <a:rPr lang="it-IT" sz="1800" dirty="0" smtClean="0"/>
              <a:t>Dirigente  </a:t>
            </a:r>
            <a:r>
              <a:rPr lang="it-IT" sz="1800" dirty="0"/>
              <a:t>del  CPIA  e,  per  gli  adulti  iscritti  ai  percorsi  di  secondo  livello, </a:t>
            </a:r>
            <a:r>
              <a:rPr lang="it-IT" sz="1800" dirty="0" smtClean="0"/>
              <a:t>anche  </a:t>
            </a:r>
            <a:r>
              <a:rPr lang="it-IT" sz="1800" dirty="0"/>
              <a:t>dal  </a:t>
            </a:r>
            <a:r>
              <a:rPr lang="it-IT" sz="1800" dirty="0" smtClean="0"/>
              <a:t>dirigente scolastico  </a:t>
            </a:r>
            <a:r>
              <a:rPr lang="it-IT" sz="1800" dirty="0"/>
              <a:t>dell’istituzione  scolastica  presso  la  quale  sono  incardinati  i  suddetti  percorsi;  con  esso </a:t>
            </a:r>
            <a:r>
              <a:rPr lang="it-IT" sz="1800" dirty="0" smtClean="0"/>
              <a:t>viene  </a:t>
            </a:r>
            <a:r>
              <a:rPr lang="it-IT" sz="1800" dirty="0"/>
              <a:t>formalizzato  il  percorso  di  studio  personalizzato  (PSP)  relativo  al  periodo  didattico  del </a:t>
            </a:r>
            <a:r>
              <a:rPr lang="it-IT" sz="1800" dirty="0" smtClean="0"/>
              <a:t>percorso </a:t>
            </a:r>
            <a:r>
              <a:rPr lang="it-IT" sz="1800" dirty="0"/>
              <a:t>richiesto dall’adulto all’atto dell’iscrizione</a:t>
            </a:r>
            <a:r>
              <a:rPr lang="it-IT" sz="1800" dirty="0" smtClean="0"/>
              <a:t>. </a:t>
            </a:r>
            <a:endParaRPr lang="it-IT" sz="1800" dirty="0"/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179512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7015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77200" cy="576064"/>
          </a:xfrm>
        </p:spPr>
        <p:txBody>
          <a:bodyPr/>
          <a:lstStyle/>
          <a:p>
            <a:r>
              <a:rPr lang="it-IT" sz="3200" dirty="0" smtClean="0"/>
              <a:t>Modalità di inclusione degli adulti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077200" cy="5040560"/>
          </a:xfrm>
        </p:spPr>
        <p:txBody>
          <a:bodyPr/>
          <a:lstStyle/>
          <a:p>
            <a:r>
              <a:rPr lang="it-IT" sz="2200" b="1" dirty="0" smtClean="0"/>
              <a:t>Domanda di iscrizione</a:t>
            </a:r>
            <a:r>
              <a:rPr lang="it-IT" sz="2200" dirty="0" smtClean="0"/>
              <a:t>: CPIA + IISS (II livello)</a:t>
            </a:r>
          </a:p>
          <a:p>
            <a:r>
              <a:rPr lang="it-IT" sz="2200" dirty="0" smtClean="0"/>
              <a:t>Accertamento, riconoscimento di </a:t>
            </a:r>
            <a:r>
              <a:rPr lang="it-IT" sz="2200" b="1" dirty="0" smtClean="0"/>
              <a:t>crediti formativi (identificazione, valutazione, attestazione) </a:t>
            </a:r>
            <a:r>
              <a:rPr lang="it-IT" sz="2200" dirty="0" smtClean="0"/>
              <a:t>e certificazione delle competenze comunque acquisite su base documentale o mediante colloqui (D.Lgs n. 13/2013)</a:t>
            </a:r>
          </a:p>
          <a:p>
            <a:r>
              <a:rPr lang="it-IT" sz="2200" dirty="0" smtClean="0"/>
              <a:t>Redazione del </a:t>
            </a:r>
            <a:r>
              <a:rPr lang="it-IT" sz="2200" b="1" dirty="0" smtClean="0"/>
              <a:t>Piano di Studio Personalizzato </a:t>
            </a:r>
            <a:r>
              <a:rPr lang="it-IT" sz="2200" dirty="0" smtClean="0"/>
              <a:t>e del Patto formativo (Commissione per la definizione del </a:t>
            </a:r>
            <a:r>
              <a:rPr lang="it-IT" sz="2200" b="1" dirty="0" smtClean="0"/>
              <a:t>Patto formativo individuale</a:t>
            </a:r>
            <a:r>
              <a:rPr lang="it-IT" sz="2200" dirty="0" smtClean="0"/>
              <a:t>)</a:t>
            </a:r>
          </a:p>
          <a:p>
            <a:r>
              <a:rPr lang="it-IT" sz="2200" dirty="0" smtClean="0"/>
              <a:t>Sottoscrizione del Patto Formativo a cura del corsista e dei DD.SS. Del CPIA e </a:t>
            </a:r>
            <a:r>
              <a:rPr lang="it-IT" sz="2200" dirty="0" err="1" smtClean="0"/>
              <a:t>dellI.S</a:t>
            </a:r>
            <a:r>
              <a:rPr lang="it-IT" sz="2200" dirty="0" smtClean="0"/>
              <a:t>. del II ciclo in cui è incardinato il corso di istruzione degli adulti</a:t>
            </a:r>
            <a:r>
              <a:rPr lang="it-IT" sz="2400" dirty="0" smtClean="0"/>
              <a:t>.</a:t>
            </a:r>
          </a:p>
          <a:p>
            <a:endParaRPr lang="it-IT" sz="2400" dirty="0"/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4036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598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077200" cy="432048"/>
          </a:xfrm>
        </p:spPr>
        <p:txBody>
          <a:bodyPr/>
          <a:lstStyle/>
          <a:p>
            <a:r>
              <a:rPr lang="it-IT" sz="3200" dirty="0" smtClean="0"/>
              <a:t>Valutazione dei percorsi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36712"/>
            <a:ext cx="8077200" cy="5564088"/>
          </a:xfrm>
        </p:spPr>
        <p:txBody>
          <a:bodyPr/>
          <a:lstStyle/>
          <a:p>
            <a:r>
              <a:rPr lang="it-IT" sz="2000" dirty="0" smtClean="0"/>
              <a:t>Sulla base del </a:t>
            </a:r>
            <a:r>
              <a:rPr lang="it-IT" sz="2000" b="1" dirty="0" smtClean="0"/>
              <a:t>Patto formativo </a:t>
            </a:r>
            <a:r>
              <a:rPr lang="it-IT" sz="2000" dirty="0" smtClean="0"/>
              <a:t>individuale</a:t>
            </a:r>
          </a:p>
          <a:p>
            <a:r>
              <a:rPr lang="it-IT" sz="2000" dirty="0" smtClean="0"/>
              <a:t>Realizzata dal </a:t>
            </a:r>
            <a:r>
              <a:rPr lang="it-IT" sz="2000" b="1" dirty="0" smtClean="0"/>
              <a:t>Consiglio di classe</a:t>
            </a:r>
          </a:p>
          <a:p>
            <a:r>
              <a:rPr lang="it-IT" sz="2000" dirty="0" smtClean="0"/>
              <a:t>Tenendo conto della </a:t>
            </a:r>
            <a:r>
              <a:rPr lang="it-IT" sz="2000" b="1" dirty="0" smtClean="0"/>
              <a:t>frequenza</a:t>
            </a:r>
            <a:r>
              <a:rPr lang="it-IT" sz="2000" dirty="0" smtClean="0"/>
              <a:t> di:</a:t>
            </a:r>
          </a:p>
          <a:p>
            <a:pPr lvl="1"/>
            <a:r>
              <a:rPr lang="it-IT" sz="2000" dirty="0" smtClean="0"/>
              <a:t>Almeno il 70% di quanto previsto dal Patto Formativo </a:t>
            </a:r>
          </a:p>
          <a:p>
            <a:pPr lvl="1"/>
            <a:r>
              <a:rPr lang="it-IT" sz="2000" dirty="0" smtClean="0"/>
              <a:t>Il minimo stabilito dagli OOCC sulla base delle deroghe di cui al D.P.R. n. 122/2009</a:t>
            </a:r>
          </a:p>
          <a:p>
            <a:r>
              <a:rPr lang="it-IT" sz="2000" dirty="0" smtClean="0"/>
              <a:t>Per il primo periodo didattico del primo livello ed il terzo periodo didattico del secondo livello, le attività si concludono con l’</a:t>
            </a:r>
            <a:r>
              <a:rPr lang="it-IT" sz="2000" b="1" dirty="0" smtClean="0"/>
              <a:t>esame di Stato </a:t>
            </a:r>
            <a:r>
              <a:rPr lang="it-IT" sz="2000" dirty="0" smtClean="0"/>
              <a:t>che, per il primo livello, comprende: </a:t>
            </a:r>
          </a:p>
          <a:p>
            <a:pPr lvl="2"/>
            <a:r>
              <a:rPr lang="it-IT" sz="2000" dirty="0" smtClean="0"/>
              <a:t>tre prove scritte (Italiano, LS2, Matematica)</a:t>
            </a:r>
          </a:p>
          <a:p>
            <a:pPr lvl="2"/>
            <a:r>
              <a:rPr lang="it-IT" sz="2000" dirty="0" smtClean="0"/>
              <a:t>Prova Invalsi</a:t>
            </a:r>
          </a:p>
          <a:p>
            <a:pPr lvl="2"/>
            <a:r>
              <a:rPr lang="it-IT" sz="2000" dirty="0" smtClean="0"/>
              <a:t>Colloquio pluridisciplinare</a:t>
            </a:r>
          </a:p>
          <a:p>
            <a:pPr marL="0" indent="0">
              <a:buNone/>
            </a:pPr>
            <a:r>
              <a:rPr lang="it-IT" sz="2000" dirty="0" smtClean="0"/>
              <a:t>	e </a:t>
            </a:r>
            <a:r>
              <a:rPr lang="it-IT" sz="2000" dirty="0"/>
              <a:t>si </a:t>
            </a:r>
            <a:r>
              <a:rPr lang="it-IT" sz="2000" dirty="0" smtClean="0"/>
              <a:t>conclude con un giudizio complessivo redatto dalla 	commissione d’esame</a:t>
            </a:r>
          </a:p>
          <a:p>
            <a:pPr lvl="1"/>
            <a:endParaRPr lang="it-IT" dirty="0"/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4036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5141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928992" cy="914400"/>
          </a:xfrm>
        </p:spPr>
        <p:txBody>
          <a:bodyPr/>
          <a:lstStyle/>
          <a:p>
            <a:r>
              <a:rPr lang="it-IT" sz="3200" dirty="0" smtClean="0"/>
              <a:t>Strumenti necessari per la gestione dei percorsi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087725"/>
            <a:ext cx="8077200" cy="5184576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it-IT" sz="1800" dirty="0" smtClean="0"/>
              <a:t>Accordo di rete tra CPIA e IISS del II ciclo</a:t>
            </a:r>
          </a:p>
          <a:p>
            <a:pPr marL="457200" indent="-457200">
              <a:buAutoNum type="arabicPeriod"/>
            </a:pPr>
            <a:r>
              <a:rPr lang="it-IT" sz="1800" dirty="0" smtClean="0">
                <a:hlinkClick r:id="rId2" action="ppaction://hlinkfile"/>
              </a:rPr>
              <a:t>Regolamento funzionamento Commissione</a:t>
            </a:r>
            <a:endParaRPr lang="it-IT" sz="1800" dirty="0" smtClean="0"/>
          </a:p>
          <a:p>
            <a:pPr marL="457200" indent="-457200">
              <a:buAutoNum type="arabicPeriod"/>
            </a:pPr>
            <a:r>
              <a:rPr lang="it-IT" sz="1800" dirty="0" smtClean="0"/>
              <a:t>Nomina Commissione</a:t>
            </a:r>
          </a:p>
          <a:p>
            <a:pPr marL="457200" indent="-457200">
              <a:buAutoNum type="arabicPeriod"/>
            </a:pPr>
            <a:r>
              <a:rPr lang="it-IT" sz="1800" dirty="0" smtClean="0"/>
              <a:t>Curricolo inerente ciascun percorso (</a:t>
            </a:r>
            <a:r>
              <a:rPr lang="it-IT" sz="1800" dirty="0" smtClean="0">
                <a:hlinkClick r:id="rId3" action="ppaction://hlinkfile"/>
              </a:rPr>
              <a:t>vedi POF</a:t>
            </a:r>
            <a:r>
              <a:rPr lang="it-IT" sz="1800" dirty="0" smtClean="0"/>
              <a:t>) </a:t>
            </a:r>
            <a:r>
              <a:rPr lang="it-IT" sz="1800" dirty="0" smtClean="0">
                <a:hlinkClick r:id="rId4" action="ppaction://hlinkfile"/>
              </a:rPr>
              <a:t>strutturato in </a:t>
            </a:r>
            <a:r>
              <a:rPr lang="it-IT" sz="1800" dirty="0" err="1" smtClean="0">
                <a:hlinkClick r:id="rId4" action="ppaction://hlinkfile"/>
              </a:rPr>
              <a:t>UdA</a:t>
            </a:r>
            <a:endParaRPr lang="it-IT" sz="1800" dirty="0" smtClean="0"/>
          </a:p>
          <a:p>
            <a:pPr marL="457200" indent="-457200">
              <a:buAutoNum type="arabicPeriod"/>
            </a:pPr>
            <a:r>
              <a:rPr lang="it-IT" sz="1800" dirty="0" smtClean="0"/>
              <a:t>Insieme di Unità di Apprendimento che costituiscono l’intero curricolo</a:t>
            </a:r>
          </a:p>
          <a:p>
            <a:pPr marL="457200" indent="-457200">
              <a:buAutoNum type="arabicPeriod"/>
            </a:pPr>
            <a:r>
              <a:rPr lang="it-IT" sz="1800" dirty="0" smtClean="0"/>
              <a:t>Prospetto riepilogativo delle </a:t>
            </a:r>
            <a:r>
              <a:rPr lang="it-IT" sz="1800" dirty="0" err="1" smtClean="0"/>
              <a:t>UdA</a:t>
            </a:r>
            <a:endParaRPr lang="it-IT" sz="1800" dirty="0" smtClean="0"/>
          </a:p>
          <a:p>
            <a:pPr marL="457200" indent="-457200">
              <a:buAutoNum type="arabicPeriod"/>
            </a:pPr>
            <a:r>
              <a:rPr lang="it-IT" sz="1800" dirty="0" smtClean="0"/>
              <a:t>Tracce per </a:t>
            </a:r>
            <a:r>
              <a:rPr lang="it-IT" sz="1800" dirty="0" smtClean="0">
                <a:hlinkClick r:id="rId5" action="ppaction://hlinkfile"/>
              </a:rPr>
              <a:t>l’accertamento della situazione di partenza</a:t>
            </a:r>
            <a:endParaRPr lang="it-IT" sz="1800" dirty="0" smtClean="0"/>
          </a:p>
          <a:p>
            <a:pPr marL="457200" indent="-457200">
              <a:buAutoNum type="arabicPeriod"/>
            </a:pPr>
            <a:r>
              <a:rPr lang="it-IT" sz="1800" dirty="0" smtClean="0"/>
              <a:t>Modello di certificazione di competenze comunque acquisite (sistemi formale, non formale, informale)</a:t>
            </a:r>
          </a:p>
          <a:p>
            <a:pPr marL="457200" indent="-457200">
              <a:buAutoNum type="arabicPeriod"/>
            </a:pPr>
            <a:r>
              <a:rPr lang="it-IT" sz="1800" dirty="0" smtClean="0"/>
              <a:t>Modello di Percorso di </a:t>
            </a:r>
            <a:r>
              <a:rPr lang="it-IT" sz="1800" smtClean="0"/>
              <a:t>Studio Personalizzato </a:t>
            </a:r>
            <a:endParaRPr lang="it-IT" sz="1800" dirty="0" smtClean="0"/>
          </a:p>
          <a:p>
            <a:pPr marL="457200" indent="-457200">
              <a:buAutoNum type="arabicPeriod"/>
            </a:pPr>
            <a:r>
              <a:rPr lang="it-IT" sz="1800" dirty="0" smtClean="0"/>
              <a:t>Modello di Patto Formativo (</a:t>
            </a:r>
            <a:r>
              <a:rPr lang="it-IT" sz="1800" dirty="0" smtClean="0">
                <a:hlinkClick r:id="rId6" action="ppaction://hlinkfile"/>
              </a:rPr>
              <a:t>1</a:t>
            </a:r>
            <a:r>
              <a:rPr lang="it-IT" sz="1800" dirty="0" smtClean="0"/>
              <a:t>, </a:t>
            </a:r>
            <a:r>
              <a:rPr lang="it-IT" sz="1800" dirty="0" smtClean="0">
                <a:hlinkClick r:id="rId7" action="ppaction://hlinkfile"/>
              </a:rPr>
              <a:t>2</a:t>
            </a:r>
            <a:r>
              <a:rPr lang="it-IT" sz="1800" dirty="0" smtClean="0"/>
              <a:t>, </a:t>
            </a:r>
            <a:r>
              <a:rPr lang="it-IT" sz="1800" dirty="0" smtClean="0">
                <a:hlinkClick r:id="rId8" action="ppaction://hlinkfile"/>
              </a:rPr>
              <a:t>3</a:t>
            </a:r>
            <a:r>
              <a:rPr lang="it-IT" sz="1800" dirty="0" smtClean="0"/>
              <a:t>, </a:t>
            </a:r>
            <a:r>
              <a:rPr lang="it-IT" sz="1800" dirty="0" smtClean="0">
                <a:hlinkClick r:id="rId9" action="ppaction://hlinkfile"/>
              </a:rPr>
              <a:t>4</a:t>
            </a:r>
            <a:r>
              <a:rPr lang="it-IT" sz="1800" dirty="0" smtClean="0"/>
              <a:t>)</a:t>
            </a:r>
          </a:p>
          <a:p>
            <a:pPr marL="457200" indent="-457200">
              <a:buAutoNum type="arabicPeriod"/>
            </a:pPr>
            <a:r>
              <a:rPr lang="it-IT" sz="1800" dirty="0" smtClean="0"/>
              <a:t>Modello di </a:t>
            </a:r>
            <a:r>
              <a:rPr lang="it-IT" sz="1800" dirty="0" smtClean="0">
                <a:hlinkClick r:id="rId10" action="ppaction://hlinkfile"/>
              </a:rPr>
              <a:t>certificazione delle competenze </a:t>
            </a:r>
            <a:r>
              <a:rPr lang="it-IT" sz="1800" dirty="0" smtClean="0"/>
              <a:t>a conclusione dei periodi intermedi</a:t>
            </a:r>
            <a:endParaRPr lang="it-IT" sz="2000" dirty="0" smtClean="0"/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4036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1916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3143" y="116632"/>
            <a:ext cx="8077200" cy="576064"/>
          </a:xfrm>
        </p:spPr>
        <p:txBody>
          <a:bodyPr/>
          <a:lstStyle/>
          <a:p>
            <a:r>
              <a:rPr lang="it-IT" sz="3200" dirty="0" smtClean="0"/>
              <a:t>Organi Collegiali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9309" y="1196752"/>
            <a:ext cx="8077200" cy="4392488"/>
          </a:xfrm>
        </p:spPr>
        <p:txBody>
          <a:bodyPr/>
          <a:lstStyle/>
          <a:p>
            <a:r>
              <a:rPr lang="it-IT" sz="2000" dirty="0" smtClean="0"/>
              <a:t>Consiglio di classe: docenti del gruppo di livello e 3 studenti eletti</a:t>
            </a:r>
          </a:p>
          <a:p>
            <a:r>
              <a:rPr lang="it-IT" sz="2000" dirty="0" smtClean="0"/>
              <a:t>Collegio dei Docenti che può essere articolato al suo interno</a:t>
            </a:r>
          </a:p>
          <a:p>
            <a:r>
              <a:rPr lang="it-IT" sz="2000" dirty="0" smtClean="0"/>
              <a:t>Consiglio di Istituto: componente genitori sostituita da studenti</a:t>
            </a:r>
          </a:p>
          <a:p>
            <a:r>
              <a:rPr lang="it-IT" sz="2000" dirty="0" smtClean="0"/>
              <a:t>Commissario Straordinario nominato dal Direttore Generale dell’USR sino alla costituzione del Consiglio di Istituto e della Giunta Esecutiva</a:t>
            </a:r>
          </a:p>
          <a:p>
            <a:r>
              <a:rPr lang="it-IT" sz="2000" dirty="0" smtClean="0"/>
              <a:t>Giunta esecutiva: componente genitori sostituita da studenti</a:t>
            </a:r>
          </a:p>
          <a:p>
            <a:r>
              <a:rPr lang="it-IT" sz="2000" dirty="0" smtClean="0"/>
              <a:t>Comitato per la valutazione del servizio degli insegnanti, garantendo la presenza di ambedue le componenti docenti</a:t>
            </a:r>
          </a:p>
          <a:p>
            <a:endParaRPr lang="it-IT" sz="2000" dirty="0"/>
          </a:p>
          <a:p>
            <a:endParaRPr lang="it-IT" sz="2000" dirty="0" smtClean="0"/>
          </a:p>
          <a:p>
            <a:endParaRPr lang="it-IT" sz="2000" dirty="0"/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4036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2408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077200" cy="504056"/>
          </a:xfrm>
        </p:spPr>
        <p:txBody>
          <a:bodyPr/>
          <a:lstStyle/>
          <a:p>
            <a:r>
              <a:rPr lang="it-IT" sz="3200" dirty="0" smtClean="0"/>
              <a:t>Monitoraggio e Valutazione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64704"/>
            <a:ext cx="8077200" cy="5636096"/>
          </a:xfrm>
        </p:spPr>
        <p:txBody>
          <a:bodyPr/>
          <a:lstStyle/>
          <a:p>
            <a:r>
              <a:rPr lang="it-IT" sz="2000" dirty="0" smtClean="0"/>
              <a:t>Indire (</a:t>
            </a:r>
            <a:r>
              <a:rPr lang="it-IT" sz="2000" dirty="0" err="1" smtClean="0"/>
              <a:t>Monit</a:t>
            </a:r>
            <a:r>
              <a:rPr lang="it-IT" sz="2000" dirty="0" smtClean="0"/>
              <a:t> sui percorsi di istruzione)</a:t>
            </a:r>
          </a:p>
          <a:p>
            <a:r>
              <a:rPr lang="it-IT" sz="2000" dirty="0" smtClean="0"/>
              <a:t>Invalsi (risultati di apprendimento)</a:t>
            </a:r>
          </a:p>
          <a:p>
            <a:r>
              <a:rPr lang="it-IT" sz="2000" dirty="0" smtClean="0"/>
              <a:t>MIUR (Rapporto triennale sulla base del </a:t>
            </a:r>
            <a:r>
              <a:rPr lang="it-IT" sz="2000" dirty="0" err="1" smtClean="0"/>
              <a:t>monit</a:t>
            </a:r>
            <a:r>
              <a:rPr lang="it-IT" sz="2000" dirty="0" smtClean="0"/>
              <a:t> sui percorsi di istruzione e della valutazione dei risultati di apprendimento, sulla cui base verranno aggiornate le Linee guida di cui al DI 12.3.2015)</a:t>
            </a:r>
          </a:p>
          <a:p>
            <a:r>
              <a:rPr lang="it-IT" sz="2400" dirty="0" smtClean="0"/>
              <a:t>Alcuni aspetti previsti:</a:t>
            </a:r>
          </a:p>
          <a:p>
            <a:pPr lvl="1"/>
            <a:r>
              <a:rPr lang="it-IT" sz="1600" dirty="0" smtClean="0"/>
              <a:t>ISCRIZIONI</a:t>
            </a:r>
          </a:p>
          <a:p>
            <a:pPr lvl="2"/>
            <a:r>
              <a:rPr lang="it-IT" sz="1600" dirty="0" smtClean="0"/>
              <a:t>15.12.2015</a:t>
            </a:r>
          </a:p>
          <a:p>
            <a:pPr lvl="2"/>
            <a:r>
              <a:rPr lang="it-IT" sz="1600" dirty="0" smtClean="0"/>
              <a:t>10.07.2016</a:t>
            </a:r>
            <a:endParaRPr lang="it-IT" sz="1600" dirty="0"/>
          </a:p>
          <a:p>
            <a:pPr lvl="1"/>
            <a:r>
              <a:rPr lang="it-IT" sz="1600" dirty="0" smtClean="0"/>
              <a:t>ATTIVITÀ SVOLTE </a:t>
            </a:r>
            <a:r>
              <a:rPr lang="it-IT" sz="1600" dirty="0"/>
              <a:t>DALLE </a:t>
            </a:r>
            <a:r>
              <a:rPr lang="it-IT" sz="1600" dirty="0" smtClean="0"/>
              <a:t>RETI</a:t>
            </a:r>
          </a:p>
          <a:p>
            <a:pPr lvl="2"/>
            <a:r>
              <a:rPr lang="it-IT" sz="1600" dirty="0" smtClean="0"/>
              <a:t>Gennaio 2016</a:t>
            </a:r>
          </a:p>
          <a:p>
            <a:pPr lvl="2"/>
            <a:r>
              <a:rPr lang="it-IT" sz="1600" dirty="0"/>
              <a:t>Luglio </a:t>
            </a:r>
            <a:r>
              <a:rPr lang="it-IT" sz="1600" dirty="0" smtClean="0"/>
              <a:t>2017</a:t>
            </a:r>
          </a:p>
          <a:p>
            <a:pPr lvl="1"/>
            <a:r>
              <a:rPr lang="it-IT" sz="1600" dirty="0"/>
              <a:t>MONITORAGGIO </a:t>
            </a:r>
            <a:r>
              <a:rPr lang="it-IT" sz="1600" dirty="0" smtClean="0"/>
              <a:t>INDIRE</a:t>
            </a:r>
          </a:p>
          <a:p>
            <a:pPr lvl="2"/>
            <a:r>
              <a:rPr lang="it-IT" sz="1600" dirty="0" smtClean="0"/>
              <a:t>Accordi </a:t>
            </a:r>
            <a:r>
              <a:rPr lang="it-IT" sz="1600" dirty="0"/>
              <a:t>(di I e di II </a:t>
            </a:r>
            <a:r>
              <a:rPr lang="it-IT" sz="1600" dirty="0" smtClean="0"/>
              <a:t>livello)</a:t>
            </a:r>
          </a:p>
          <a:p>
            <a:pPr lvl="2"/>
            <a:r>
              <a:rPr lang="it-IT" sz="1600" dirty="0"/>
              <a:t>Iscritti totale (M/F, Italiani/Stranieri, ecc</a:t>
            </a:r>
            <a:r>
              <a:rPr lang="it-IT" sz="1600" dirty="0" smtClean="0"/>
              <a:t>.)</a:t>
            </a:r>
          </a:p>
          <a:p>
            <a:pPr lvl="1"/>
            <a:r>
              <a:rPr lang="it-IT" sz="1600" dirty="0"/>
              <a:t>PATTI FORMATIVI ATTIVATI</a:t>
            </a:r>
          </a:p>
          <a:p>
            <a:pPr lvl="1"/>
            <a:endParaRPr lang="it-IT" sz="2000" dirty="0"/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4036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316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077200" cy="504056"/>
          </a:xfrm>
        </p:spPr>
        <p:txBody>
          <a:bodyPr/>
          <a:lstStyle/>
          <a:p>
            <a:pPr marL="0" lvl="0" indent="0" algn="ctr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  <a:buNone/>
            </a:pPr>
            <a:r>
              <a:rPr lang="it-IT" altLang="it-IT" sz="3200" b="1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ATTIVITA’ DI </a:t>
            </a:r>
            <a:r>
              <a:rPr lang="it-IT" altLang="it-IT" sz="3200" b="1" kern="1200" dirty="0" smtClean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MONITORAGGIO -  Fase </a:t>
            </a:r>
            <a:r>
              <a:rPr lang="it-IT" altLang="it-IT" sz="3200" b="1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1 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196752"/>
            <a:ext cx="8077200" cy="4752528"/>
          </a:xfrm>
        </p:spPr>
        <p:txBody>
          <a:bodyPr/>
          <a:lstStyle/>
          <a:p>
            <a:pPr marL="0" lvl="0" indent="0" algn="just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  <a:buNone/>
            </a:pPr>
            <a:endParaRPr lang="it-IT" altLang="it-IT" sz="1800" b="1" kern="1200" dirty="0">
              <a:solidFill>
                <a:srgbClr val="146194">
                  <a:lumMod val="75000"/>
                </a:srgbClr>
              </a:solidFill>
              <a:latin typeface="Century Gothic" panose="020B0502020202020204"/>
            </a:endParaRPr>
          </a:p>
          <a:p>
            <a:pPr marL="0" lvl="0" indent="0" algn="just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  <a:buNone/>
            </a:pPr>
            <a:r>
              <a:rPr lang="it-IT" altLang="it-IT" sz="2000" b="1" i="1" dirty="0"/>
              <a:t>A  cura dell’USR Sicilia sarà effettuato:</a:t>
            </a:r>
          </a:p>
          <a:p>
            <a:pPr marL="0" lvl="0" indent="0" algn="just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  <a:buNone/>
            </a:pPr>
            <a:endParaRPr lang="it-IT" altLang="it-IT" sz="2000" dirty="0"/>
          </a:p>
          <a:p>
            <a:pPr lvl="0" algn="just" defTabSz="457200" fontAlgn="auto">
              <a:lnSpc>
                <a:spcPct val="80000"/>
              </a:lnSpc>
              <a:spcAft>
                <a:spcPts val="600"/>
              </a:spcAft>
              <a:buClr>
                <a:srgbClr val="0070C0"/>
              </a:buClr>
              <a:buSzPct val="80000"/>
              <a:buFont typeface="Wingdings" panose="05000000000000000000" pitchFamily="2" charset="2"/>
              <a:buChar char="ü"/>
            </a:pPr>
            <a:r>
              <a:rPr lang="it-IT" altLang="it-IT" sz="2000" dirty="0"/>
              <a:t>Entro il 15 dicembre 2015 – Avvio rilevazione per l’aggiornamento dei dati di  monitoraggio (rilevazione luglio 2015) per il calcolo del  numero degli alunni iscritti nei CTP/CPIA e nelle sedi carcerarie  relativamente all’ </a:t>
            </a:r>
            <a:r>
              <a:rPr lang="it-IT" altLang="it-IT" sz="2000" dirty="0" err="1"/>
              <a:t>a.s.</a:t>
            </a:r>
            <a:r>
              <a:rPr lang="it-IT" altLang="it-IT" sz="2000" dirty="0"/>
              <a:t> 2014/2015  (in riferimento alla  serie storica  degli alunni iscritti nei CTP negli </a:t>
            </a:r>
            <a:r>
              <a:rPr lang="it-IT" altLang="it-IT" sz="2000" dirty="0" err="1"/>
              <a:t>aa.ss</a:t>
            </a:r>
            <a:r>
              <a:rPr lang="it-IT" altLang="it-IT" sz="2000" dirty="0"/>
              <a:t>. 2011/12, 2012/13, 2013/14,  2014/15)</a:t>
            </a:r>
          </a:p>
          <a:p>
            <a:pPr lvl="0" algn="just" defTabSz="457200" fontAlgn="auto">
              <a:lnSpc>
                <a:spcPct val="80000"/>
              </a:lnSpc>
              <a:spcAft>
                <a:spcPts val="600"/>
              </a:spcAft>
              <a:buClr>
                <a:srgbClr val="0070C0"/>
              </a:buClr>
              <a:buSzPct val="80000"/>
              <a:buFont typeface="Wingdings" panose="05000000000000000000" pitchFamily="2" charset="2"/>
              <a:buChar char="ü"/>
            </a:pPr>
            <a:r>
              <a:rPr lang="it-IT" altLang="it-IT" sz="2000" dirty="0"/>
              <a:t>Entro il 10 luglio 2016 – Avvio rilevazione per l’aggiornamento dei dati di  monitoraggio  per il calcolo del  numero degli alunni iscritti nei CPIA comprese sedi carcerarie, relativamente </a:t>
            </a:r>
            <a:r>
              <a:rPr lang="it-IT" altLang="it-IT" sz="2000" dirty="0" err="1"/>
              <a:t>all’a.s.</a:t>
            </a:r>
            <a:r>
              <a:rPr lang="it-IT" altLang="it-IT" sz="2000" dirty="0"/>
              <a:t> 2015/16</a:t>
            </a:r>
          </a:p>
          <a:p>
            <a:pPr marL="0" lvl="0" indent="0" algn="just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  <a:buNone/>
            </a:pPr>
            <a:endParaRPr lang="it-IT" altLang="it-IT" sz="2000" dirty="0"/>
          </a:p>
          <a:p>
            <a:pPr marL="0" lvl="0" indent="0" algn="just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  <a:buNone/>
            </a:pPr>
            <a:r>
              <a:rPr lang="it-IT" altLang="it-IT" sz="2000" dirty="0"/>
              <a:t>La rilevazione sarà effettuata  attraverso il sito dell’USR Sicilia.</a:t>
            </a:r>
          </a:p>
          <a:p>
            <a:endParaRPr lang="it-IT" dirty="0"/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4036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007258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8589" y="419100"/>
            <a:ext cx="8077200" cy="914400"/>
          </a:xfrm>
        </p:spPr>
        <p:txBody>
          <a:bodyPr/>
          <a:lstStyle/>
          <a:p>
            <a:pPr marL="0" lvl="0" indent="0" algn="ctr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  <a:buNone/>
            </a:pPr>
            <a:r>
              <a:rPr lang="it-IT" altLang="it-IT" sz="2800" b="1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ATTIVITA’ DI </a:t>
            </a:r>
            <a:r>
              <a:rPr lang="it-IT" altLang="it-IT" sz="2800" b="1" kern="1200" dirty="0" smtClean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MONITORAGGIO DI </a:t>
            </a:r>
            <a:r>
              <a:rPr lang="it-IT" altLang="it-IT" sz="2800" b="1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PERCORSO E DI </a:t>
            </a:r>
            <a:r>
              <a:rPr lang="it-IT" altLang="it-IT" sz="2800" b="1" kern="1200" dirty="0" smtClean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PROCESSO - Fase 2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657942"/>
            <a:ext cx="8077200" cy="4495800"/>
          </a:xfrm>
        </p:spPr>
        <p:txBody>
          <a:bodyPr/>
          <a:lstStyle/>
          <a:p>
            <a:pPr marL="0" lvl="0" indent="0" algn="ctr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  <a:buNone/>
            </a:pPr>
            <a:endParaRPr lang="it-IT" altLang="it-IT" sz="2000" b="1" kern="1200" dirty="0">
              <a:solidFill>
                <a:srgbClr val="146194">
                  <a:lumMod val="75000"/>
                </a:srgbClr>
              </a:solidFill>
              <a:latin typeface="Century Gothic" panose="020B0502020202020204"/>
            </a:endParaRPr>
          </a:p>
          <a:p>
            <a:pPr marL="0" indent="0" algn="just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  <a:buNone/>
            </a:pPr>
            <a:r>
              <a:rPr lang="it-IT" altLang="it-IT" sz="2000" dirty="0"/>
              <a:t>A  cura dell’USR Sicilia sarà effettuato un monitoraggio dell’attività svolta da tutte le reti di scuole coinvolte.</a:t>
            </a:r>
          </a:p>
          <a:p>
            <a:pPr marL="0" indent="0" algn="just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  <a:buNone/>
            </a:pPr>
            <a:endParaRPr lang="it-IT" altLang="it-IT" sz="2000" dirty="0"/>
          </a:p>
          <a:p>
            <a:pPr marL="0" indent="0" algn="just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  <a:buNone/>
            </a:pPr>
            <a:r>
              <a:rPr lang="it-IT" altLang="it-IT" sz="2000" dirty="0"/>
              <a:t>Tempi di realizzazione:</a:t>
            </a:r>
          </a:p>
          <a:p>
            <a:pPr marL="0" indent="0" algn="just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  <a:buNone/>
            </a:pPr>
            <a:r>
              <a:rPr lang="it-IT" altLang="it-IT" sz="2000" dirty="0"/>
              <a:t>I rilevazione - mese di gennaio 2016</a:t>
            </a:r>
          </a:p>
          <a:p>
            <a:pPr marL="0" indent="0" algn="just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  <a:buNone/>
            </a:pPr>
            <a:r>
              <a:rPr lang="it-IT" altLang="it-IT" sz="2000" dirty="0"/>
              <a:t>II rilevazione -  mese di luglio  2017</a:t>
            </a:r>
          </a:p>
          <a:p>
            <a:pPr marL="0" indent="0" algn="just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  <a:buNone/>
            </a:pPr>
            <a:endParaRPr lang="it-IT" altLang="it-IT" sz="2000" dirty="0"/>
          </a:p>
          <a:p>
            <a:pPr marL="0" indent="0" algn="just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  <a:buNone/>
            </a:pPr>
            <a:r>
              <a:rPr lang="it-IT" altLang="it-IT" sz="2000" dirty="0"/>
              <a:t>La rilevazione sarà effettuata attraverso il sito dell’USR Sicilia.</a:t>
            </a:r>
          </a:p>
          <a:p>
            <a:pPr algn="just" defTabSz="457200" fontAlgn="auto">
              <a:lnSpc>
                <a:spcPct val="80000"/>
              </a:lnSpc>
              <a:spcAft>
                <a:spcPts val="600"/>
              </a:spcAft>
              <a:buSzPct val="80000"/>
            </a:pPr>
            <a:endParaRPr lang="it-IT" sz="2000" dirty="0"/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4036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72642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8150" y="116632"/>
            <a:ext cx="8077200" cy="576064"/>
          </a:xfrm>
        </p:spPr>
        <p:txBody>
          <a:bodyPr/>
          <a:lstStyle/>
          <a:p>
            <a:pPr lvl="0"/>
            <a:r>
              <a:rPr lang="it-IT" altLang="it-IT" sz="3200" kern="1200" dirty="0" smtClean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Monitoraggio Indire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7673" y="1196752"/>
            <a:ext cx="8077200" cy="4495800"/>
          </a:xfrm>
        </p:spPr>
        <p:txBody>
          <a:bodyPr/>
          <a:lstStyle/>
          <a:p>
            <a:pPr marL="0" lvl="0" indent="0" defTabSz="457200" fontAlgn="auto">
              <a:lnSpc>
                <a:spcPct val="100000"/>
              </a:lnSpc>
              <a:spcAft>
                <a:spcPts val="600"/>
              </a:spcAft>
              <a:buClr>
                <a:prstClr val="white"/>
              </a:buClr>
              <a:buSzPct val="80000"/>
              <a:buNone/>
              <a:defRPr/>
            </a:pPr>
            <a:r>
              <a:rPr lang="it-IT" altLang="it-IT" sz="2000" dirty="0"/>
              <a:t>Entro il mese di   agosto si avvia il monitoraggio dei </a:t>
            </a:r>
            <a:r>
              <a:rPr lang="it-IT" altLang="it-IT" sz="2000" dirty="0" smtClean="0"/>
              <a:t>CPIA Su</a:t>
            </a:r>
            <a:r>
              <a:rPr lang="it-IT" altLang="it-IT" sz="2000" dirty="0"/>
              <a:t>:</a:t>
            </a:r>
          </a:p>
          <a:p>
            <a:pPr marL="0" lvl="0" indent="0" defTabSz="457200" fontAlgn="auto">
              <a:lnSpc>
                <a:spcPct val="100000"/>
              </a:lnSpc>
              <a:spcAft>
                <a:spcPts val="600"/>
              </a:spcAft>
              <a:buClr>
                <a:prstClr val="white"/>
              </a:buClr>
              <a:buSzPct val="80000"/>
              <a:buNone/>
              <a:defRPr/>
            </a:pPr>
            <a:endParaRPr lang="it-IT" altLang="it-IT" sz="2000" dirty="0"/>
          </a:p>
          <a:p>
            <a:pPr lvl="0" defTabSz="457200" fontAlgn="auto">
              <a:lnSpc>
                <a:spcPct val="100000"/>
              </a:lnSpc>
              <a:spcAft>
                <a:spcPts val="600"/>
              </a:spcAft>
              <a:buClr>
                <a:srgbClr val="0070C0"/>
              </a:buClr>
              <a:buSzPct val="80000"/>
              <a:buFontTx/>
              <a:buChar char="-"/>
              <a:defRPr/>
            </a:pPr>
            <a:r>
              <a:rPr lang="it-IT" altLang="it-IT" sz="2000" dirty="0"/>
              <a:t>Accordi di i livello sottoscritti</a:t>
            </a:r>
          </a:p>
          <a:p>
            <a:pPr lvl="0" defTabSz="457200" fontAlgn="auto">
              <a:lnSpc>
                <a:spcPct val="100000"/>
              </a:lnSpc>
              <a:spcAft>
                <a:spcPts val="600"/>
              </a:spcAft>
              <a:buClr>
                <a:srgbClr val="0070C0"/>
              </a:buClr>
              <a:buSzPct val="80000"/>
              <a:buFontTx/>
              <a:buChar char="-"/>
              <a:defRPr/>
            </a:pPr>
            <a:r>
              <a:rPr lang="it-IT" altLang="it-IT" sz="2000" dirty="0"/>
              <a:t>Accordi di II livello sottoscritti</a:t>
            </a:r>
          </a:p>
          <a:p>
            <a:pPr lvl="0" defTabSz="457200" fontAlgn="auto">
              <a:lnSpc>
                <a:spcPct val="100000"/>
              </a:lnSpc>
              <a:spcAft>
                <a:spcPts val="600"/>
              </a:spcAft>
              <a:buClr>
                <a:srgbClr val="0070C0"/>
              </a:buClr>
              <a:buSzPct val="80000"/>
              <a:buFontTx/>
              <a:buChar char="-"/>
              <a:defRPr/>
            </a:pPr>
            <a:r>
              <a:rPr lang="it-IT" altLang="it-IT" sz="2000" dirty="0"/>
              <a:t>Iscritti (maschi/ femmine – italiani / stranieri……)</a:t>
            </a:r>
          </a:p>
          <a:p>
            <a:pPr lvl="0" defTabSz="457200" fontAlgn="auto">
              <a:lnSpc>
                <a:spcPct val="100000"/>
              </a:lnSpc>
              <a:spcAft>
                <a:spcPts val="600"/>
              </a:spcAft>
              <a:buClr>
                <a:srgbClr val="0070C0"/>
              </a:buClr>
              <a:buSzPct val="80000"/>
              <a:buFontTx/>
              <a:buChar char="-"/>
              <a:defRPr/>
            </a:pPr>
            <a:r>
              <a:rPr lang="it-IT" altLang="it-IT" sz="2000" dirty="0"/>
              <a:t>Patti formativi attivati</a:t>
            </a:r>
          </a:p>
          <a:p>
            <a:pPr lvl="0" defTabSz="457200" fontAlgn="auto">
              <a:lnSpc>
                <a:spcPct val="100000"/>
              </a:lnSpc>
              <a:spcAft>
                <a:spcPts val="600"/>
              </a:spcAft>
              <a:buClr>
                <a:srgbClr val="0070C0"/>
              </a:buClr>
              <a:buSzPct val="80000"/>
              <a:buFontTx/>
              <a:buChar char="-"/>
              <a:defRPr/>
            </a:pPr>
            <a:r>
              <a:rPr lang="it-IT" altLang="it-IT" sz="2000" dirty="0"/>
              <a:t>Certificazioni/diplomi conclusivi conseguiti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4036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54143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0672" y="188640"/>
            <a:ext cx="8077200" cy="576064"/>
          </a:xfrm>
        </p:spPr>
        <p:txBody>
          <a:bodyPr/>
          <a:lstStyle/>
          <a:p>
            <a:pPr algn="ctr"/>
            <a:r>
              <a:rPr lang="it-IT" sz="3200" b="1" i="1" dirty="0" smtClean="0"/>
              <a:t>Origine </a:t>
            </a:r>
            <a:r>
              <a:rPr lang="it-IT" sz="3200" b="1" i="1" dirty="0"/>
              <a:t>dei CPIA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0672" y="980728"/>
            <a:ext cx="8077200" cy="3600400"/>
          </a:xfrm>
        </p:spPr>
        <p:txBody>
          <a:bodyPr/>
          <a:lstStyle/>
          <a:p>
            <a:r>
              <a:rPr lang="it-IT" sz="2400" b="1" dirty="0"/>
              <a:t>D.A. Regione Sicilia n. 303 del 6 aprile 2009 </a:t>
            </a:r>
            <a:r>
              <a:rPr lang="it-IT" sz="1800" i="1" dirty="0">
                <a:latin typeface="Arial Narrow" panose="020B0606020202030204" pitchFamily="34" charset="0"/>
              </a:rPr>
              <a:t>Avvio dell’istituzione dei C.P.I.A. in Sicilia a cura dell’Assessorato Regionale alla P.I.</a:t>
            </a:r>
            <a:endParaRPr lang="it-IT" sz="1800" i="1" dirty="0">
              <a:latin typeface="Arial Narrow" panose="020B0606020202030204" pitchFamily="34" charset="0"/>
              <a:hlinkClick r:id="rId2" action="ppaction://hlinkfile"/>
            </a:endParaRPr>
          </a:p>
          <a:p>
            <a:r>
              <a:rPr lang="it-IT" sz="2400" b="1" dirty="0" smtClean="0">
                <a:hlinkClick r:id="rId2" action="ppaction://hlinkfile"/>
              </a:rPr>
              <a:t>D.P.R</a:t>
            </a:r>
            <a:r>
              <a:rPr lang="it-IT" sz="2400" b="1" dirty="0">
                <a:hlinkClick r:id="rId2" action="ppaction://hlinkfile"/>
              </a:rPr>
              <a:t>. n. 263 del 29/12/2012 </a:t>
            </a:r>
            <a:r>
              <a:rPr lang="it-IT" sz="1800" i="1" dirty="0">
                <a:latin typeface="Arial Narrow" panose="020B0606020202030204" pitchFamily="34" charset="0"/>
              </a:rPr>
              <a:t>Regolamento recante norme generali per la ridefinizione dell'assetto organizzativo didattico dei Centri </a:t>
            </a:r>
            <a:r>
              <a:rPr lang="it-IT" sz="1800" i="1" dirty="0" smtClean="0">
                <a:latin typeface="Arial Narrow" panose="020B0606020202030204" pitchFamily="34" charset="0"/>
              </a:rPr>
              <a:t> d'istruzione </a:t>
            </a:r>
            <a:r>
              <a:rPr lang="it-IT" sz="1800" i="1" dirty="0">
                <a:latin typeface="Arial Narrow" panose="020B0606020202030204" pitchFamily="34" charset="0"/>
              </a:rPr>
              <a:t>per gli adulti, ivi compresi i corsi serali, ai sensi dell'art. 64, comma 4, del decreto-legge 25 giugno 2008, n. 112, convertito, con modificazioni, dalla legge 6 agosto 2008, n. </a:t>
            </a:r>
            <a:r>
              <a:rPr lang="it-IT" sz="1800" i="1" dirty="0" smtClean="0">
                <a:latin typeface="Arial Narrow" panose="020B0606020202030204" pitchFamily="34" charset="0"/>
              </a:rPr>
              <a:t>133</a:t>
            </a:r>
          </a:p>
          <a:p>
            <a:pPr marL="0" indent="0">
              <a:buNone/>
            </a:pPr>
            <a:endParaRPr lang="it-IT" sz="1800" i="1" dirty="0">
              <a:latin typeface="Arial Narrow" panose="020B0606020202030204" pitchFamily="34" charset="0"/>
            </a:endParaRPr>
          </a:p>
          <a:p>
            <a:r>
              <a:rPr lang="it-IT" sz="2400" b="1" dirty="0"/>
              <a:t>D.I. </a:t>
            </a:r>
            <a:r>
              <a:rPr lang="it-IT" sz="2400" b="1" dirty="0" err="1"/>
              <a:t>Miur-Mef</a:t>
            </a:r>
            <a:r>
              <a:rPr lang="it-IT" sz="2400" b="1" dirty="0"/>
              <a:t> 12.3.2015 (art. 11- D.P.R. n.263/12) </a:t>
            </a:r>
            <a:r>
              <a:rPr lang="it-IT" sz="1800" i="1" dirty="0">
                <a:latin typeface="Arial Narrow" panose="020B0606020202030204" pitchFamily="34" charset="0"/>
              </a:rPr>
              <a:t>Linee guida per il passaggio al nuovo ordinamento a sostegno dell’autonomia organizzativa e didattica dei Centri Provinciali per l’Istruzione </a:t>
            </a:r>
            <a:r>
              <a:rPr lang="it-IT" sz="1800" i="1" dirty="0" smtClean="0">
                <a:latin typeface="Arial Narrow" panose="020B0606020202030204" pitchFamily="34" charset="0"/>
              </a:rPr>
              <a:t>degli Adulti (</a:t>
            </a:r>
            <a:r>
              <a:rPr lang="it-IT" sz="1800" i="1" dirty="0" smtClean="0">
                <a:latin typeface="Arial Narrow" panose="020B0606020202030204" pitchFamily="34" charset="0"/>
                <a:hlinkClick r:id="rId3" action="ppaction://hlinkfile"/>
              </a:rPr>
              <a:t>Testo</a:t>
            </a:r>
            <a:r>
              <a:rPr lang="it-IT" sz="1800" i="1" dirty="0" smtClean="0">
                <a:latin typeface="Arial Narrow" panose="020B0606020202030204" pitchFamily="34" charset="0"/>
              </a:rPr>
              <a:t> e </a:t>
            </a:r>
            <a:r>
              <a:rPr lang="it-IT" sz="1800" i="1" dirty="0" smtClean="0">
                <a:latin typeface="Arial Narrow" panose="020B0606020202030204" pitchFamily="34" charset="0"/>
                <a:hlinkClick r:id="rId4" action="ppaction://hlinkfile"/>
              </a:rPr>
              <a:t>allegati</a:t>
            </a:r>
            <a:r>
              <a:rPr lang="it-IT" sz="1800" i="1" dirty="0" smtClean="0">
                <a:latin typeface="Arial Narrow" panose="020B0606020202030204" pitchFamily="34" charset="0"/>
              </a:rPr>
              <a:t>)</a:t>
            </a:r>
          </a:p>
          <a:p>
            <a:r>
              <a:rPr lang="it-IT" sz="2400" b="1" dirty="0"/>
              <a:t>D.A. Regione Sicilia n. 1041  del 26 febbraio </a:t>
            </a:r>
            <a:r>
              <a:rPr lang="it-IT" sz="2400" b="1" dirty="0" smtClean="0"/>
              <a:t>2015 </a:t>
            </a:r>
            <a:r>
              <a:rPr lang="it-IT" sz="1800" dirty="0" smtClean="0"/>
              <a:t> Dimensionamento </a:t>
            </a:r>
            <a:r>
              <a:rPr lang="it-IT" sz="1800" dirty="0"/>
              <a:t>della rete scolastica della Sicilia </a:t>
            </a:r>
            <a:endParaRPr lang="it-IT" sz="1800" i="1" dirty="0" smtClean="0">
              <a:latin typeface="Arial Narrow" panose="020B0606020202030204" pitchFamily="34" charset="0"/>
            </a:endParaRPr>
          </a:p>
          <a:p>
            <a:endParaRPr lang="it-IT" sz="1800" i="1" dirty="0">
              <a:latin typeface="Arial Narrow" panose="020B0606020202030204" pitchFamily="34" charset="0"/>
            </a:endParaRPr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4036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005990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18661"/>
            <a:ext cx="8077200" cy="574712"/>
          </a:xfrm>
        </p:spPr>
        <p:txBody>
          <a:bodyPr/>
          <a:lstStyle/>
          <a:p>
            <a:r>
              <a:rPr lang="it-IT" dirty="0"/>
              <a:t> </a:t>
            </a:r>
            <a:r>
              <a:rPr lang="it-IT" sz="3200" dirty="0" smtClean="0"/>
              <a:t>Alcune fonti Comunitarie</a:t>
            </a:r>
            <a:endParaRPr lang="it-IT" sz="3200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7504" y="692696"/>
            <a:ext cx="8928992" cy="5472608"/>
          </a:xfrm>
        </p:spPr>
        <p:txBody>
          <a:bodyPr/>
          <a:lstStyle/>
          <a:p>
            <a:r>
              <a:rPr lang="it-IT" sz="2400" b="1" dirty="0">
                <a:latin typeface="Arial Narrow" panose="020B0606020202030204" pitchFamily="34" charset="0"/>
              </a:rPr>
              <a:t>Raccomandazione del Parlamento Europeo e del Consiglio del  18/12/2006 </a:t>
            </a:r>
            <a:r>
              <a:rPr lang="it-IT" sz="2400" b="1" dirty="0" smtClean="0">
                <a:latin typeface="Arial Narrow" panose="020B0606020202030204" pitchFamily="34" charset="0"/>
              </a:rPr>
              <a:t>C</a:t>
            </a:r>
            <a:r>
              <a:rPr lang="it-IT" sz="2400" i="1" dirty="0" smtClean="0">
                <a:latin typeface="Arial Narrow" panose="020B0606020202030204" pitchFamily="34" charset="0"/>
              </a:rPr>
              <a:t>ompetenze </a:t>
            </a:r>
            <a:r>
              <a:rPr lang="it-IT" sz="2400" i="1" dirty="0">
                <a:latin typeface="Arial Narrow" panose="020B0606020202030204" pitchFamily="34" charset="0"/>
              </a:rPr>
              <a:t>chiave per l'apprendimento permanente</a:t>
            </a:r>
          </a:p>
          <a:p>
            <a:r>
              <a:rPr lang="it-IT" sz="2400" b="1" dirty="0" smtClean="0">
                <a:latin typeface="Arial Narrow" panose="020B0606020202030204" pitchFamily="34" charset="0"/>
              </a:rPr>
              <a:t>Risoluzione </a:t>
            </a:r>
            <a:r>
              <a:rPr lang="it-IT" sz="2400" b="1" dirty="0">
                <a:latin typeface="Arial Narrow" panose="020B0606020202030204" pitchFamily="34" charset="0"/>
              </a:rPr>
              <a:t>del Parlamento europeo del 16 Gennaio 2008 </a:t>
            </a:r>
            <a:r>
              <a:rPr lang="it-IT" sz="2400" i="1" dirty="0">
                <a:latin typeface="Arial Narrow" panose="020B0606020202030204" pitchFamily="34" charset="0"/>
              </a:rPr>
              <a:t>Educazione degli adulti</a:t>
            </a:r>
          </a:p>
          <a:p>
            <a:r>
              <a:rPr lang="it-IT" sz="2400" b="1" dirty="0">
                <a:latin typeface="Arial Narrow" panose="020B0606020202030204" pitchFamily="34" charset="0"/>
              </a:rPr>
              <a:t>Conclusioni del Consiglio del 12 Maggio 2009 </a:t>
            </a:r>
            <a:r>
              <a:rPr lang="it-IT" sz="2400" i="1" dirty="0" smtClean="0">
                <a:latin typeface="Arial Narrow" panose="020B0606020202030204" pitchFamily="34" charset="0"/>
              </a:rPr>
              <a:t>Quadro </a:t>
            </a:r>
            <a:r>
              <a:rPr lang="it-IT" sz="2400" i="1" dirty="0">
                <a:latin typeface="Arial Narrow" panose="020B0606020202030204" pitchFamily="34" charset="0"/>
              </a:rPr>
              <a:t>strategico per la cooperazione europea nel settore dell’Istruzione e della formazione (ET 2020</a:t>
            </a:r>
            <a:r>
              <a:rPr lang="it-IT" sz="2400" i="1" dirty="0" smtClean="0">
                <a:latin typeface="Arial Narrow" panose="020B0606020202030204" pitchFamily="34" charset="0"/>
              </a:rPr>
              <a:t>).</a:t>
            </a:r>
            <a:endParaRPr lang="it-IT" sz="2400" i="1" dirty="0">
              <a:latin typeface="Arial Narrow" panose="020B0606020202030204" pitchFamily="34" charset="0"/>
            </a:endParaRPr>
          </a:p>
          <a:p>
            <a:r>
              <a:rPr lang="it-IT" sz="2400" b="1" dirty="0">
                <a:latin typeface="Arial Narrow" panose="020B0606020202030204" pitchFamily="34" charset="0"/>
              </a:rPr>
              <a:t>Comunicazione della Commissione Europea del 3 Marzo 2010 </a:t>
            </a:r>
            <a:r>
              <a:rPr lang="it-IT" sz="2400" i="1" dirty="0">
                <a:latin typeface="Arial Narrow" panose="020B0606020202030204" pitchFamily="34" charset="0"/>
              </a:rPr>
              <a:t>“Europa 2020. Una strategia per una  crescita intelligente, sostenibile, inclusiva”.</a:t>
            </a:r>
          </a:p>
          <a:p>
            <a:r>
              <a:rPr lang="it-IT" sz="2400" b="1" dirty="0">
                <a:latin typeface="Arial Narrow" panose="020B0606020202030204" pitchFamily="34" charset="0"/>
              </a:rPr>
              <a:t>Conclusioni del Consiglio dell’11 Maggio 2010 </a:t>
            </a:r>
            <a:r>
              <a:rPr lang="it-IT" sz="2400" i="1" dirty="0" smtClean="0">
                <a:latin typeface="Arial Narrow" panose="020B0606020202030204" pitchFamily="34" charset="0"/>
              </a:rPr>
              <a:t>Dimensione </a:t>
            </a:r>
            <a:r>
              <a:rPr lang="it-IT" sz="2400" i="1" dirty="0">
                <a:latin typeface="Arial Narrow" panose="020B0606020202030204" pitchFamily="34" charset="0"/>
              </a:rPr>
              <a:t>sociale dell’Istruzione e della formazione.</a:t>
            </a:r>
          </a:p>
          <a:p>
            <a:endParaRPr lang="it-IT" sz="2000" b="1" dirty="0" smtClean="0">
              <a:latin typeface="Arial Narrow" panose="020B0606020202030204" pitchFamily="34" charset="0"/>
            </a:endParaRPr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4036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4329" y="116632"/>
            <a:ext cx="8077200" cy="914400"/>
          </a:xfrm>
        </p:spPr>
        <p:txBody>
          <a:bodyPr/>
          <a:lstStyle/>
          <a:p>
            <a:r>
              <a:rPr lang="it-IT" sz="3200" dirty="0" smtClean="0"/>
              <a:t>Altre fonti </a:t>
            </a:r>
            <a:r>
              <a:rPr lang="it-IT" sz="3200" dirty="0"/>
              <a:t>Comunitarie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536504"/>
          </a:xfrm>
        </p:spPr>
        <p:txBody>
          <a:bodyPr/>
          <a:lstStyle/>
          <a:p>
            <a:pPr lvl="0">
              <a:buClr>
                <a:srgbClr val="808080"/>
              </a:buClr>
            </a:pPr>
            <a:r>
              <a:rPr lang="it-IT" sz="2400" b="1" dirty="0">
                <a:latin typeface="Arial Narrow" panose="020B0606020202030204" pitchFamily="34" charset="0"/>
              </a:rPr>
              <a:t>Risoluzione del Consiglio del 28 Novembre 2011 </a:t>
            </a:r>
            <a:r>
              <a:rPr lang="it-IT" sz="2400" i="1" dirty="0">
                <a:latin typeface="Arial Narrow" panose="020B0606020202030204" pitchFamily="34" charset="0"/>
              </a:rPr>
              <a:t>Agenda europea rinnovata per  l’apprendimento  degli adulti. </a:t>
            </a:r>
          </a:p>
          <a:p>
            <a:pPr lvl="0">
              <a:buClr>
                <a:srgbClr val="808080"/>
              </a:buClr>
            </a:pPr>
            <a:r>
              <a:rPr lang="it-IT" sz="2400" b="1" dirty="0">
                <a:latin typeface="Arial Narrow" panose="020B0606020202030204" pitchFamily="34" charset="0"/>
              </a:rPr>
              <a:t>Comunicazione della Commissione Europea al Parlamento Europeo, al Consiglio, al Comitato Economico e Sociale e al Comitato delle Regioni </a:t>
            </a:r>
            <a:r>
              <a:rPr lang="it-IT" sz="2400" i="1" dirty="0">
                <a:latin typeface="Arial Narrow" panose="020B0606020202030204" pitchFamily="34" charset="0"/>
              </a:rPr>
              <a:t>“Ripensare l’istruzione: investire nelle abilità in vista di migliori risultati socioeconomici”, novembre 2012</a:t>
            </a:r>
          </a:p>
          <a:p>
            <a:pPr lvl="0">
              <a:buClr>
                <a:srgbClr val="808080"/>
              </a:buClr>
            </a:pPr>
            <a:r>
              <a:rPr lang="it-IT" sz="2400" b="1" dirty="0">
                <a:latin typeface="Arial Narrow" panose="020B0606020202030204" pitchFamily="34" charset="0"/>
              </a:rPr>
              <a:t>Raccomandazione del Parlamento Europeo e del Consiglio, 20 dicembre 2012  C</a:t>
            </a:r>
            <a:r>
              <a:rPr lang="it-IT" sz="2400" i="1" dirty="0">
                <a:latin typeface="Arial Narrow" panose="020B0606020202030204" pitchFamily="34" charset="0"/>
              </a:rPr>
              <a:t>onvalida dell’apprendimento non formale e informale quale condizione per migliorare l’</a:t>
            </a:r>
            <a:r>
              <a:rPr lang="it-IT" sz="2400" i="1" dirty="0" err="1">
                <a:latin typeface="Arial Narrow" panose="020B0606020202030204" pitchFamily="34" charset="0"/>
              </a:rPr>
              <a:t>occupabilità</a:t>
            </a:r>
            <a:r>
              <a:rPr lang="it-IT" sz="2400" i="1" dirty="0">
                <a:latin typeface="Arial Narrow" panose="020B0606020202030204" pitchFamily="34" charset="0"/>
              </a:rPr>
              <a:t> e la mobilità</a:t>
            </a:r>
          </a:p>
          <a:p>
            <a:endParaRPr lang="it-IT" dirty="0"/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4036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8750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1" name="Rectangle 13"/>
          <p:cNvSpPr>
            <a:spLocks noGrp="1" noChangeArrowheads="1"/>
          </p:cNvSpPr>
          <p:nvPr>
            <p:ph type="title"/>
          </p:nvPr>
        </p:nvSpPr>
        <p:spPr>
          <a:xfrm>
            <a:off x="457200" y="235935"/>
            <a:ext cx="8077200" cy="914400"/>
          </a:xfrm>
        </p:spPr>
        <p:txBody>
          <a:bodyPr/>
          <a:lstStyle/>
          <a:p>
            <a:r>
              <a:rPr lang="it-IT" dirty="0" smtClean="0"/>
              <a:t>Assetti Ordinamentali I ciclo</a:t>
            </a:r>
            <a:endParaRPr lang="it-IT" dirty="0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88234" y="1196752"/>
            <a:ext cx="8077200" cy="4968552"/>
          </a:xfrm>
        </p:spPr>
        <p:txBody>
          <a:bodyPr/>
          <a:lstStyle/>
          <a:p>
            <a:r>
              <a:rPr lang="it-IT" sz="2000" b="1" dirty="0"/>
              <a:t>D. M. 22 Agosto 2007, N. 139</a:t>
            </a:r>
            <a:r>
              <a:rPr lang="it-IT" sz="2000" i="1" dirty="0">
                <a:latin typeface="Arial Narrow" panose="020B0606020202030204" pitchFamily="34" charset="0"/>
              </a:rPr>
              <a:t>. Regolamento recante norme in materia di adempimento dell’obbligo di istruzione</a:t>
            </a:r>
            <a:endParaRPr lang="it-IT" sz="2000" b="1" dirty="0" smtClean="0"/>
          </a:p>
          <a:p>
            <a:r>
              <a:rPr lang="it-IT" sz="2000" b="1" dirty="0" smtClean="0"/>
              <a:t>D.P.R</a:t>
            </a:r>
            <a:r>
              <a:rPr lang="it-IT" sz="2000" b="1" dirty="0"/>
              <a:t>.  20  Marzo  2009,  n.  89.  </a:t>
            </a:r>
            <a:r>
              <a:rPr lang="it-IT" sz="2000" i="1" dirty="0">
                <a:latin typeface="Arial Narrow" panose="020B0606020202030204" pitchFamily="34" charset="0"/>
              </a:rPr>
              <a:t>Revisione  dell'assetto  ordinamentale,  organizzativo  e  didattico  della  scuola dell'infanzia  e  del  primo  ciclo  di  istruzione  ai  sensi  dell’articolo  64,  comma  4,  D.L.  25/06/2008, convertito, con modificazioni, dalla Legge 06/09/2008, n. 133. sensi  dell’articolo  64,  comma  4  D.L.  25/06/2008,  convertito,  con  modificazioni,  dalla  Legge 06/09/2008, n. </a:t>
            </a:r>
            <a:r>
              <a:rPr lang="it-IT" sz="2000" i="1" dirty="0" smtClean="0">
                <a:latin typeface="Arial Narrow" panose="020B0606020202030204" pitchFamily="34" charset="0"/>
              </a:rPr>
              <a:t>133</a:t>
            </a:r>
          </a:p>
          <a:p>
            <a:r>
              <a:rPr lang="it-IT" sz="2000" b="1" dirty="0" smtClean="0"/>
              <a:t>D.M</a:t>
            </a:r>
            <a:r>
              <a:rPr lang="it-IT" sz="2000" b="1" dirty="0"/>
              <a:t>. 16 novembre 2012, n. 254. </a:t>
            </a:r>
            <a:r>
              <a:rPr lang="it-IT" sz="2000" i="1" dirty="0">
                <a:latin typeface="Arial Narrow" panose="020B0606020202030204" pitchFamily="34" charset="0"/>
              </a:rPr>
              <a:t>Regolamento recante indicazioni  nazionali  per  il  curricolo  della scuola  dell'infanzia  e  del  primo  ciclo  d'istruzione,  a   norma dell'articolo 1, comma 4, del decreto del Presidente della Repubblica 20 marzo 2009, n. 89</a:t>
            </a:r>
            <a:r>
              <a:rPr lang="it-IT" sz="2000" i="1" dirty="0" smtClean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29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4036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77200" cy="914400"/>
          </a:xfrm>
        </p:spPr>
        <p:txBody>
          <a:bodyPr/>
          <a:lstStyle/>
          <a:p>
            <a:r>
              <a:rPr lang="it-IT" dirty="0"/>
              <a:t>Assetti Ordinamentali </a:t>
            </a:r>
            <a:r>
              <a:rPr lang="it-IT" dirty="0" smtClean="0"/>
              <a:t>II </a:t>
            </a:r>
            <a:r>
              <a:rPr lang="it-IT" dirty="0"/>
              <a:t>ciclo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2484" y="1196752"/>
            <a:ext cx="8367988" cy="5040560"/>
          </a:xfrm>
        </p:spPr>
        <p:txBody>
          <a:bodyPr/>
          <a:lstStyle/>
          <a:p>
            <a:r>
              <a:rPr lang="it-IT" sz="2400" b="1" dirty="0"/>
              <a:t>Legge 06/09/2008, n. 133  </a:t>
            </a:r>
            <a:r>
              <a:rPr lang="it-IT" sz="1800" i="1" dirty="0">
                <a:latin typeface="Arial Narrow" panose="020B0606020202030204" pitchFamily="34" charset="0"/>
              </a:rPr>
              <a:t>Disposizioni urgenti per lo sviluppo economico, la semplificazione, la competitività, la stabilizzazione della finanza pubblica e la perequazione tributaria</a:t>
            </a:r>
          </a:p>
          <a:p>
            <a:r>
              <a:rPr lang="it-IT" sz="2200" b="1" dirty="0" smtClean="0"/>
              <a:t>D.P.R</a:t>
            </a:r>
            <a:r>
              <a:rPr lang="it-IT" sz="2200" b="1" dirty="0"/>
              <a:t>.  15  Marzo  2010,  </a:t>
            </a:r>
            <a:r>
              <a:rPr lang="it-IT" sz="2200" b="1" dirty="0" smtClean="0"/>
              <a:t>n.87</a:t>
            </a:r>
            <a:r>
              <a:rPr lang="it-IT" sz="2200" b="1" dirty="0"/>
              <a:t> </a:t>
            </a:r>
            <a:r>
              <a:rPr lang="it-IT" sz="2200" b="1" dirty="0" smtClean="0"/>
              <a:t>  </a:t>
            </a:r>
            <a:r>
              <a:rPr lang="it-IT" sz="1800" i="1" dirty="0">
                <a:latin typeface="Arial Narrow" panose="020B0606020202030204" pitchFamily="34" charset="0"/>
              </a:rPr>
              <a:t>Regolamento  recante  norme  concernenti  il  riordino  degli  </a:t>
            </a:r>
            <a:r>
              <a:rPr lang="it-IT" sz="1800" i="1" dirty="0" smtClean="0">
                <a:latin typeface="Arial Narrow" panose="020B0606020202030204" pitchFamily="34" charset="0"/>
              </a:rPr>
              <a:t>istituti professionali  </a:t>
            </a:r>
            <a:r>
              <a:rPr lang="it-IT" sz="1800" i="1" dirty="0">
                <a:latin typeface="Arial Narrow" panose="020B0606020202030204" pitchFamily="34" charset="0"/>
              </a:rPr>
              <a:t>ai  sensi  dell’articolo  64,  comma  4  D.L.  25/06/2008,  convertito,  con  modificazioni,  dalla</a:t>
            </a:r>
          </a:p>
          <a:p>
            <a:r>
              <a:rPr lang="it-IT" sz="2200" b="1" dirty="0" smtClean="0"/>
              <a:t>D.P.R</a:t>
            </a:r>
            <a:r>
              <a:rPr lang="it-IT" sz="2200" b="1" dirty="0"/>
              <a:t>.  15  Marzo  2010,  </a:t>
            </a:r>
            <a:r>
              <a:rPr lang="it-IT" sz="2200" b="1" dirty="0" smtClean="0"/>
              <a:t>n.88</a:t>
            </a:r>
            <a:r>
              <a:rPr lang="it-IT" sz="2400" b="1" dirty="0" smtClean="0"/>
              <a:t>  </a:t>
            </a:r>
            <a:r>
              <a:rPr lang="it-IT" sz="1800" i="1" dirty="0">
                <a:latin typeface="Arial Narrow" panose="020B0606020202030204" pitchFamily="34" charset="0"/>
              </a:rPr>
              <a:t>Regolamento  recante  norme  concernenti  il  riordino  degli  istituti  tecnici  </a:t>
            </a:r>
            <a:r>
              <a:rPr lang="it-IT" sz="1800" i="1" dirty="0" smtClean="0">
                <a:latin typeface="Arial Narrow" panose="020B0606020202030204" pitchFamily="34" charset="0"/>
              </a:rPr>
              <a:t>ai sensi  </a:t>
            </a:r>
            <a:r>
              <a:rPr lang="it-IT" sz="1800" i="1" dirty="0">
                <a:latin typeface="Arial Narrow" panose="020B0606020202030204" pitchFamily="34" charset="0"/>
              </a:rPr>
              <a:t>dell’articolo  64,  comma  4  </a:t>
            </a:r>
            <a:r>
              <a:rPr lang="it-IT" sz="1800" i="1" dirty="0" smtClean="0">
                <a:latin typeface="Arial Narrow" panose="020B0606020202030204" pitchFamily="34" charset="0"/>
              </a:rPr>
              <a:t>D.L.  25/06/2008, convertito</a:t>
            </a:r>
            <a:r>
              <a:rPr lang="it-IT" sz="1800" i="1" dirty="0">
                <a:latin typeface="Arial Narrow" panose="020B0606020202030204" pitchFamily="34" charset="0"/>
              </a:rPr>
              <a:t>,  con  modificazioni,  dalla  </a:t>
            </a:r>
            <a:r>
              <a:rPr lang="it-IT" sz="1800" i="1" dirty="0" smtClean="0">
                <a:latin typeface="Arial Narrow" panose="020B0606020202030204" pitchFamily="34" charset="0"/>
              </a:rPr>
              <a:t>Legge 06/09/2008</a:t>
            </a:r>
            <a:r>
              <a:rPr lang="it-IT" sz="1800" i="1" dirty="0">
                <a:latin typeface="Arial Narrow" panose="020B0606020202030204" pitchFamily="34" charset="0"/>
              </a:rPr>
              <a:t>, n. 133</a:t>
            </a:r>
            <a:r>
              <a:rPr lang="it-IT" dirty="0"/>
              <a:t>.</a:t>
            </a:r>
          </a:p>
          <a:p>
            <a:r>
              <a:rPr lang="it-IT" sz="2200" b="1" dirty="0"/>
              <a:t>D.P.R.  15  Marzo  2010,  </a:t>
            </a:r>
            <a:r>
              <a:rPr lang="it-IT" sz="2200" b="1" dirty="0" smtClean="0"/>
              <a:t>n.89</a:t>
            </a:r>
            <a:r>
              <a:rPr lang="it-IT" sz="2400" b="1" dirty="0" smtClean="0"/>
              <a:t>  </a:t>
            </a:r>
            <a:r>
              <a:rPr lang="it-IT" sz="1800" i="1" dirty="0">
                <a:latin typeface="Arial Narrow" panose="020B0606020202030204" pitchFamily="34" charset="0"/>
              </a:rPr>
              <a:t>Regolamento  recante  revisione  dell'assetto  ordinamentale,  organizzativo  </a:t>
            </a:r>
            <a:r>
              <a:rPr lang="it-IT" sz="1800" i="1" dirty="0" smtClean="0">
                <a:latin typeface="Arial Narrow" panose="020B0606020202030204" pitchFamily="34" charset="0"/>
              </a:rPr>
              <a:t>e didattico  </a:t>
            </a:r>
            <a:r>
              <a:rPr lang="it-IT" sz="1800" i="1" dirty="0">
                <a:latin typeface="Arial Narrow" panose="020B0606020202030204" pitchFamily="34" charset="0"/>
              </a:rPr>
              <a:t>dei  licei  ai  sensi  dell’articolo  64,  comma  4  D.L.  25/06/2008,  convertito,  con  modificazioni</a:t>
            </a:r>
            <a:r>
              <a:rPr lang="it-IT" sz="1800" i="1" dirty="0" smtClean="0">
                <a:latin typeface="Arial Narrow" panose="020B0606020202030204" pitchFamily="34" charset="0"/>
              </a:rPr>
              <a:t>, dalla </a:t>
            </a:r>
            <a:r>
              <a:rPr lang="it-IT" sz="1800" i="1" dirty="0">
                <a:latin typeface="Arial Narrow" panose="020B0606020202030204" pitchFamily="34" charset="0"/>
              </a:rPr>
              <a:t>Legge 06/09/2008, n. 133</a:t>
            </a:r>
            <a:r>
              <a:rPr lang="it-IT" sz="1800" i="1" dirty="0" smtClean="0">
                <a:latin typeface="Arial Narrow" panose="020B0606020202030204" pitchFamily="34" charset="0"/>
              </a:rPr>
              <a:t>.</a:t>
            </a:r>
            <a:endParaRPr lang="it-IT" sz="1800" i="1" dirty="0">
              <a:latin typeface="Arial Narrow" panose="020B0606020202030204" pitchFamily="34" charset="0"/>
            </a:endParaRPr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4036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365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Inoltre: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05000"/>
            <a:ext cx="8077200" cy="2316088"/>
          </a:xfrm>
        </p:spPr>
        <p:txBody>
          <a:bodyPr/>
          <a:lstStyle/>
          <a:p>
            <a:r>
              <a:rPr lang="it-IT" dirty="0" smtClean="0"/>
              <a:t>Direttive 57 e 65 del 2010</a:t>
            </a:r>
          </a:p>
          <a:p>
            <a:r>
              <a:rPr lang="it-IT" dirty="0" smtClean="0"/>
              <a:t>Direttive 4 e 5 del 2012</a:t>
            </a:r>
          </a:p>
          <a:p>
            <a:r>
              <a:rPr lang="it-IT" dirty="0" smtClean="0"/>
              <a:t>D.M. n. 211 del 2010 (Artistico)</a:t>
            </a:r>
            <a:endParaRPr lang="it-IT" dirty="0"/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4036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342640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77200" cy="914400"/>
          </a:xfrm>
        </p:spPr>
        <p:txBody>
          <a:bodyPr/>
          <a:lstStyle/>
          <a:p>
            <a:r>
              <a:rPr lang="it-IT" dirty="0" smtClean="0"/>
              <a:t>Altre fonti di interesse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077200" cy="4495800"/>
          </a:xfrm>
        </p:spPr>
        <p:txBody>
          <a:bodyPr/>
          <a:lstStyle/>
          <a:p>
            <a:r>
              <a:rPr lang="it-IT" sz="2400" b="1" dirty="0"/>
              <a:t>Protocollo d’Intesa tra MIUR e Ministero della Giustizia del 23/10/2012 </a:t>
            </a:r>
            <a:r>
              <a:rPr lang="it-IT" sz="1800" i="1" dirty="0">
                <a:latin typeface="Arial Narrow" panose="020B0606020202030204" pitchFamily="34" charset="0"/>
              </a:rPr>
              <a:t>riguardante il programma speciale per l’istruzione e la formazione negli Istituti Penitenziari;</a:t>
            </a:r>
          </a:p>
          <a:p>
            <a:r>
              <a:rPr lang="it-IT" sz="2400" b="1" dirty="0" smtClean="0"/>
              <a:t>C.M. n. </a:t>
            </a:r>
            <a:r>
              <a:rPr lang="it-IT" sz="2400" b="1" dirty="0"/>
              <a:t>36/2014 </a:t>
            </a:r>
            <a:r>
              <a:rPr lang="it-IT" sz="1800" i="1" dirty="0" smtClean="0">
                <a:latin typeface="Arial Narrow" panose="020B0606020202030204" pitchFamily="34" charset="0"/>
              </a:rPr>
              <a:t>Istruzioni </a:t>
            </a:r>
            <a:r>
              <a:rPr lang="it-IT" sz="1800" i="1" dirty="0">
                <a:latin typeface="Arial Narrow" panose="020B0606020202030204" pitchFamily="34" charset="0"/>
              </a:rPr>
              <a:t>per l’attivazione dei CPIA</a:t>
            </a:r>
          </a:p>
          <a:p>
            <a:r>
              <a:rPr lang="it-IT" sz="2400" b="1" dirty="0" smtClean="0"/>
              <a:t>Circolare </a:t>
            </a:r>
            <a:r>
              <a:rPr lang="it-IT" sz="2400" b="1" dirty="0"/>
              <a:t>Ministeriale 39/2014 </a:t>
            </a:r>
            <a:r>
              <a:rPr lang="it-IT" sz="2400" b="1" dirty="0" smtClean="0"/>
              <a:t>I</a:t>
            </a:r>
            <a:r>
              <a:rPr lang="it-IT" sz="1800" i="1" dirty="0" smtClean="0">
                <a:latin typeface="Arial Narrow" panose="020B0606020202030204" pitchFamily="34" charset="0"/>
              </a:rPr>
              <a:t>scrizioni </a:t>
            </a:r>
            <a:r>
              <a:rPr lang="it-IT" sz="1800" i="1" dirty="0">
                <a:latin typeface="Arial Narrow" panose="020B0606020202030204" pitchFamily="34" charset="0"/>
              </a:rPr>
              <a:t>ai percorsi di Istruzione degli adulti per </a:t>
            </a:r>
            <a:r>
              <a:rPr lang="it-IT" sz="1800" i="1" dirty="0" err="1">
                <a:latin typeface="Arial Narrow" panose="020B0606020202030204" pitchFamily="34" charset="0"/>
              </a:rPr>
              <a:t>a.s.</a:t>
            </a:r>
            <a:r>
              <a:rPr lang="it-IT" sz="1800" i="1" dirty="0">
                <a:latin typeface="Arial Narrow" panose="020B0606020202030204" pitchFamily="34" charset="0"/>
              </a:rPr>
              <a:t> 2014/15</a:t>
            </a:r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4036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937912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Progetti assistiti nazionali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b="1" dirty="0" err="1"/>
              <a:t>Prot</a:t>
            </a:r>
            <a:r>
              <a:rPr lang="it-IT" sz="2400" b="1" dirty="0"/>
              <a:t>. n. 4241 del 31.07.2013 </a:t>
            </a:r>
            <a:r>
              <a:rPr lang="it-IT" sz="2000" dirty="0" smtClean="0"/>
              <a:t>– </a:t>
            </a:r>
            <a:r>
              <a:rPr lang="it-IT" sz="1800" i="1" dirty="0" smtClean="0">
                <a:latin typeface="Arial Narrow" panose="020B0606020202030204" pitchFamily="34" charset="0"/>
              </a:rPr>
              <a:t>Documento contenente criteri </a:t>
            </a:r>
            <a:r>
              <a:rPr lang="it-IT" sz="1800" i="1" dirty="0">
                <a:latin typeface="Arial Narrow" panose="020B0606020202030204" pitchFamily="34" charset="0"/>
              </a:rPr>
              <a:t>e modalità per la realizzazione dei progetti assistiti a livello nazionale</a:t>
            </a:r>
          </a:p>
          <a:p>
            <a:r>
              <a:rPr lang="it-IT" sz="2400" b="1" dirty="0" err="1"/>
              <a:t>Prot</a:t>
            </a:r>
            <a:r>
              <a:rPr lang="it-IT" sz="2400" b="1" dirty="0"/>
              <a:t>. n. 1231 del 19.09.2013 </a:t>
            </a:r>
            <a:r>
              <a:rPr lang="it-IT" sz="2000" dirty="0"/>
              <a:t>– </a:t>
            </a:r>
            <a:r>
              <a:rPr lang="it-IT" sz="1800" i="1" dirty="0">
                <a:latin typeface="Arial Narrow" panose="020B0606020202030204" pitchFamily="34" charset="0"/>
              </a:rPr>
              <a:t>10 passi verso i CPIA con allegati e Tabella unità amministrativa e didattica;</a:t>
            </a:r>
          </a:p>
          <a:p>
            <a:r>
              <a:rPr lang="it-IT" sz="2400" b="1" dirty="0" err="1"/>
              <a:t>Prot</a:t>
            </a:r>
            <a:r>
              <a:rPr lang="it-IT" sz="2400" b="1" dirty="0"/>
              <a:t>. n. 1881 del 9.12.2013 </a:t>
            </a:r>
            <a:r>
              <a:rPr lang="it-IT" sz="2000" dirty="0" smtClean="0"/>
              <a:t>–</a:t>
            </a:r>
            <a:r>
              <a:rPr lang="it-IT" sz="1800" i="1" dirty="0" smtClean="0">
                <a:latin typeface="Arial Narrow" panose="020B0606020202030204" pitchFamily="34" charset="0"/>
              </a:rPr>
              <a:t>Documento </a:t>
            </a:r>
            <a:r>
              <a:rPr lang="it-IT" sz="1800" i="1" dirty="0">
                <a:latin typeface="Arial Narrow" panose="020B0606020202030204" pitchFamily="34" charset="0"/>
              </a:rPr>
              <a:t>contenente gli indicatori di realizzazione e di risultato </a:t>
            </a:r>
            <a:r>
              <a:rPr lang="it-IT" sz="1800" i="1" dirty="0" smtClean="0">
                <a:latin typeface="Arial Narrow" panose="020B0606020202030204" pitchFamily="34" charset="0"/>
              </a:rPr>
              <a:t> per </a:t>
            </a:r>
            <a:r>
              <a:rPr lang="it-IT" sz="1800" i="1" dirty="0">
                <a:latin typeface="Arial Narrow" panose="020B0606020202030204" pitchFamily="34" charset="0"/>
              </a:rPr>
              <a:t>il monitoraggio, relativi a ciascuno dei 10 risultati attesi</a:t>
            </a:r>
          </a:p>
          <a:p>
            <a:r>
              <a:rPr lang="it-IT" sz="2400" b="1" dirty="0" err="1"/>
              <a:t>Prot</a:t>
            </a:r>
            <a:r>
              <a:rPr lang="it-IT" sz="2400" b="1" dirty="0"/>
              <a:t>. n. 1957 del 20.12.2013 </a:t>
            </a:r>
            <a:r>
              <a:rPr lang="it-IT" sz="2000" dirty="0"/>
              <a:t>– </a:t>
            </a:r>
            <a:r>
              <a:rPr lang="it-IT" sz="1800" i="1" dirty="0">
                <a:latin typeface="Arial Narrow" panose="020B0606020202030204" pitchFamily="34" charset="0"/>
              </a:rPr>
              <a:t>Documento contenente contributi per la definizione delle Linee </a:t>
            </a:r>
            <a:r>
              <a:rPr lang="it-IT" sz="1800" i="1" dirty="0" smtClean="0">
                <a:latin typeface="Arial Narrow" panose="020B0606020202030204" pitchFamily="34" charset="0"/>
              </a:rPr>
              <a:t>guida relative </a:t>
            </a:r>
            <a:r>
              <a:rPr lang="it-IT" sz="1800" i="1" dirty="0">
                <a:latin typeface="Arial Narrow" panose="020B0606020202030204" pitchFamily="34" charset="0"/>
              </a:rPr>
              <a:t>ai Criteri e modalità per la definizione degli strumenti di flessibilità di cui all’art. 4, comma 9, </a:t>
            </a:r>
            <a:r>
              <a:rPr lang="it-IT" sz="1800" i="1" dirty="0" smtClean="0">
                <a:latin typeface="Arial Narrow" panose="020B0606020202030204" pitchFamily="34" charset="0"/>
              </a:rPr>
              <a:t>D.P.R</a:t>
            </a:r>
            <a:r>
              <a:rPr lang="it-IT" sz="1800" i="1" dirty="0">
                <a:latin typeface="Arial Narrow" panose="020B0606020202030204" pitchFamily="34" charset="0"/>
              </a:rPr>
              <a:t>. 263/2012</a:t>
            </a:r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4036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675511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784976" cy="2304256"/>
          </a:xfrm>
        </p:spPr>
        <p:txBody>
          <a:bodyPr/>
          <a:lstStyle/>
          <a:p>
            <a:r>
              <a:rPr lang="it-IT" sz="3600" b="1" dirty="0">
                <a:latin typeface="Edwardian Script ITC" panose="030303020407070D0804" pitchFamily="66" charset="0"/>
              </a:rPr>
              <a:t>Le </a:t>
            </a:r>
            <a:r>
              <a:rPr lang="it-IT" sz="3600" b="1" dirty="0" smtClean="0">
                <a:latin typeface="Edwardian Script ITC" panose="030303020407070D0804" pitchFamily="66" charset="0"/>
              </a:rPr>
              <a:t>otto competenze chiave </a:t>
            </a:r>
            <a:r>
              <a:rPr lang="it-IT" sz="3600" b="1" dirty="0">
                <a:latin typeface="Edwardian Script ITC" panose="030303020407070D0804" pitchFamily="66" charset="0"/>
              </a:rPr>
              <a:t>per l'apprendimento </a:t>
            </a:r>
            <a:r>
              <a:rPr lang="it-IT" sz="3600" b="1" dirty="0" smtClean="0">
                <a:latin typeface="Edwardian Script ITC" panose="030303020407070D0804" pitchFamily="66" charset="0"/>
              </a:rPr>
              <a:t>permanente: combinazione </a:t>
            </a:r>
            <a:r>
              <a:rPr lang="it-IT" sz="3600" b="1" dirty="0">
                <a:latin typeface="Edwardian Script ITC" panose="030303020407070D0804" pitchFamily="66" charset="0"/>
              </a:rPr>
              <a:t>di conoscenze, abilità e attitudini appropriate al </a:t>
            </a:r>
            <a:r>
              <a:rPr lang="it-IT" sz="3600" b="1" dirty="0" smtClean="0">
                <a:latin typeface="Edwardian Script ITC" panose="030303020407070D0804" pitchFamily="66" charset="0"/>
              </a:rPr>
              <a:t>contesto necessarie </a:t>
            </a:r>
            <a:r>
              <a:rPr lang="it-IT" sz="3600" b="1" dirty="0">
                <a:latin typeface="Edwardian Script ITC" panose="030303020407070D0804" pitchFamily="66" charset="0"/>
              </a:rPr>
              <a:t>per la realizzazione e lo sviluppo personali, la cittadinanza attiva, l’inclusione sociale e l’occupazione.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7544" y="2492896"/>
            <a:ext cx="8077200" cy="3972272"/>
          </a:xfrm>
        </p:spPr>
        <p:txBody>
          <a:bodyPr/>
          <a:lstStyle/>
          <a:p>
            <a:r>
              <a:rPr lang="it-IT" sz="2000" dirty="0" smtClean="0"/>
              <a:t>1</a:t>
            </a:r>
            <a:r>
              <a:rPr lang="it-IT" sz="2000" dirty="0"/>
              <a:t>)	comunicazione nella madrelingua;</a:t>
            </a:r>
          </a:p>
          <a:p>
            <a:r>
              <a:rPr lang="it-IT" sz="2000" dirty="0"/>
              <a:t>2)	comunicazione nelle lingue straniere;</a:t>
            </a:r>
          </a:p>
          <a:p>
            <a:r>
              <a:rPr lang="it-IT" sz="2000" dirty="0"/>
              <a:t>3)	competenza matematica e competenze di base in scienza e tecnologia;</a:t>
            </a:r>
          </a:p>
          <a:p>
            <a:r>
              <a:rPr lang="it-IT" sz="2000" dirty="0"/>
              <a:t>4)	competenza digitale;</a:t>
            </a:r>
          </a:p>
          <a:p>
            <a:r>
              <a:rPr lang="it-IT" sz="2000" dirty="0"/>
              <a:t>5)	imparare a imparare;</a:t>
            </a:r>
          </a:p>
          <a:p>
            <a:r>
              <a:rPr lang="it-IT" sz="2000" dirty="0"/>
              <a:t>6)	competenze sociali e civiche;</a:t>
            </a:r>
          </a:p>
          <a:p>
            <a:r>
              <a:rPr lang="it-IT" sz="2000" dirty="0"/>
              <a:t>7)	spirito di iniziativa e imprenditorialità; e</a:t>
            </a:r>
          </a:p>
          <a:p>
            <a:r>
              <a:rPr lang="it-IT" sz="2000" dirty="0"/>
              <a:t>8)	consapevolezza ed espressione culturale.</a:t>
            </a:r>
          </a:p>
        </p:txBody>
      </p:sp>
      <p:sp>
        <p:nvSpPr>
          <p:cNvPr id="5" name="Segnaposto piè di pagina 1"/>
          <p:cNvSpPr txBox="1">
            <a:spLocks/>
          </p:cNvSpPr>
          <p:nvPr/>
        </p:nvSpPr>
        <p:spPr>
          <a:xfrm>
            <a:off x="14503" y="6556378"/>
            <a:ext cx="7560840" cy="28803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Link utili</a:t>
            </a:r>
            <a:endParaRPr lang="it-IT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2000" dirty="0">
                <a:hlinkClick r:id="rId3"/>
              </a:rPr>
              <a:t>http://</a:t>
            </a:r>
            <a:r>
              <a:rPr lang="it-IT" sz="2000" dirty="0" smtClean="0">
                <a:hlinkClick r:id="rId3"/>
              </a:rPr>
              <a:t>www.indire.it/ida/content/index.php?action=lettura&amp;id_m=8114&amp;id_cnt=8120</a:t>
            </a:r>
            <a:r>
              <a:rPr lang="it-IT" sz="2000" dirty="0" smtClean="0"/>
              <a:t> </a:t>
            </a:r>
          </a:p>
          <a:p>
            <a:endParaRPr lang="it-IT" sz="2000" dirty="0"/>
          </a:p>
        </p:txBody>
      </p:sp>
      <p:sp>
        <p:nvSpPr>
          <p:cNvPr id="5" name="Segnaposto piè di pagina 1"/>
          <p:cNvSpPr txBox="1">
            <a:spLocks/>
          </p:cNvSpPr>
          <p:nvPr/>
        </p:nvSpPr>
        <p:spPr>
          <a:xfrm>
            <a:off x="14503" y="6556378"/>
            <a:ext cx="7560840" cy="28803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715505" cy="914400"/>
          </a:xfrm>
        </p:spPr>
        <p:txBody>
          <a:bodyPr/>
          <a:lstStyle/>
          <a:p>
            <a:r>
              <a:rPr lang="it-IT" sz="3200" dirty="0" smtClean="0"/>
              <a:t>Cos’è il C.P.I.A. (Centro Provinciale per l’Istruzione degli Adulti)?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5141" y="1185900"/>
            <a:ext cx="8077200" cy="5184576"/>
          </a:xfrm>
        </p:spPr>
        <p:txBody>
          <a:bodyPr/>
          <a:lstStyle/>
          <a:p>
            <a:pPr marL="0" indent="0">
              <a:buNone/>
            </a:pPr>
            <a:r>
              <a:rPr lang="it-IT" sz="2000" dirty="0" smtClean="0"/>
              <a:t>Istituzione scolastica (art. 2, DPR 263/2012):</a:t>
            </a:r>
          </a:p>
          <a:p>
            <a:r>
              <a:rPr lang="it-IT" sz="2000" dirty="0" smtClean="0"/>
              <a:t> Autonoma (ai sensi del </a:t>
            </a:r>
            <a:r>
              <a:rPr lang="it-IT" sz="2000" dirty="0" smtClean="0">
                <a:hlinkClick r:id="rId2" action="ppaction://hlinkfile"/>
              </a:rPr>
              <a:t>DPR n. 275/1999</a:t>
            </a:r>
            <a:r>
              <a:rPr lang="it-IT" sz="2000" dirty="0" smtClean="0"/>
              <a:t>)</a:t>
            </a:r>
          </a:p>
          <a:p>
            <a:r>
              <a:rPr lang="it-IT" sz="2000" dirty="0" smtClean="0"/>
              <a:t>Dotata di proprio organico</a:t>
            </a:r>
          </a:p>
          <a:p>
            <a:r>
              <a:rPr lang="it-IT" sz="2000" dirty="0" smtClean="0"/>
              <a:t>Con propri Organi collegiali (art. 7, comma 1)</a:t>
            </a:r>
          </a:p>
          <a:p>
            <a:r>
              <a:rPr lang="it-IT" sz="2000" dirty="0" smtClean="0"/>
              <a:t>Dotata di specifico assetto didattico e organizzativo (artt. 4 e 5)</a:t>
            </a:r>
          </a:p>
          <a:p>
            <a:r>
              <a:rPr lang="it-IT" sz="2000" dirty="0" smtClean="0"/>
              <a:t>Articolata in reti territoriali di servizio</a:t>
            </a:r>
          </a:p>
          <a:p>
            <a:r>
              <a:rPr lang="it-IT" sz="2000" dirty="0" smtClean="0"/>
              <a:t>Dimensionata secondo criteri e  parametri</a:t>
            </a:r>
          </a:p>
          <a:p>
            <a:r>
              <a:rPr lang="it-IT" sz="2000" dirty="0" smtClean="0"/>
              <a:t>Opera in collegamento con:</a:t>
            </a:r>
          </a:p>
          <a:p>
            <a:pPr lvl="1"/>
            <a:r>
              <a:rPr lang="it-IT" sz="1600" dirty="0" smtClean="0"/>
              <a:t>Autonomie locali</a:t>
            </a:r>
          </a:p>
          <a:p>
            <a:pPr lvl="1"/>
            <a:r>
              <a:rPr lang="it-IT" sz="1600" dirty="0" smtClean="0"/>
              <a:t>Mondo del lavoro</a:t>
            </a:r>
          </a:p>
          <a:p>
            <a:pPr lvl="1"/>
            <a:r>
              <a:rPr lang="it-IT" sz="1600" dirty="0" smtClean="0"/>
              <a:t>Professioni</a:t>
            </a:r>
          </a:p>
          <a:p>
            <a:r>
              <a:rPr lang="it-IT" sz="2000" dirty="0" smtClean="0"/>
              <a:t>Realizza Offerta formativa per livelli di apprendimento</a:t>
            </a:r>
          </a:p>
          <a:p>
            <a:r>
              <a:rPr lang="it-IT" sz="2000" b="1" dirty="0" smtClean="0"/>
              <a:t>Costituisce il punto di riferimento per l’I.D.A.</a:t>
            </a:r>
          </a:p>
          <a:p>
            <a:endParaRPr lang="it-IT" sz="2000" dirty="0" smtClean="0"/>
          </a:p>
          <a:p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4036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17061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077200" cy="576064"/>
          </a:xfrm>
        </p:spPr>
        <p:txBody>
          <a:bodyPr/>
          <a:lstStyle/>
          <a:p>
            <a:r>
              <a:rPr lang="it-IT" sz="3200" dirty="0" smtClean="0"/>
              <a:t>Finalità del CPIA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908720"/>
            <a:ext cx="8077200" cy="5184576"/>
          </a:xfrm>
        </p:spPr>
        <p:txBody>
          <a:bodyPr/>
          <a:lstStyle/>
          <a:p>
            <a:pPr marL="285750" lvl="0" indent="-285750" algn="just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  <a:buNone/>
            </a:pPr>
            <a:r>
              <a:rPr lang="it-IT" altLang="it-IT" sz="2000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il </a:t>
            </a:r>
            <a:r>
              <a:rPr lang="it-IT" altLang="it-IT" sz="2000" b="1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CPIA</a:t>
            </a:r>
            <a:r>
              <a:rPr lang="it-IT" altLang="it-IT" sz="2000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 - in quanto rete territoriale di servizio articolata per livelli e deputata alla realizzazione di azioni di istruzioni</a:t>
            </a:r>
            <a:r>
              <a:rPr lang="it-IT" altLang="it-IT" sz="2000" kern="1200" dirty="0" smtClean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, </a:t>
            </a:r>
            <a:r>
              <a:rPr lang="it-IT" altLang="it-IT" sz="2000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costituirà il </a:t>
            </a:r>
            <a:r>
              <a:rPr lang="it-IT" altLang="it-IT" sz="2000" b="1" i="1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punto   di riferimento istituzionale </a:t>
            </a:r>
            <a:r>
              <a:rPr lang="it-IT" altLang="it-IT" sz="2000" b="1" i="1" u="sng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stabile</a:t>
            </a:r>
            <a:r>
              <a:rPr lang="it-IT" altLang="it-IT" sz="2000" b="1" i="1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, </a:t>
            </a:r>
            <a:r>
              <a:rPr lang="it-IT" altLang="it-IT" sz="2000" b="1" i="1" u="sng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strutturato</a:t>
            </a:r>
            <a:r>
              <a:rPr lang="it-IT" altLang="it-IT" sz="2000" b="1" i="1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 e </a:t>
            </a:r>
            <a:r>
              <a:rPr lang="it-IT" altLang="it-IT" sz="2000" b="1" i="1" u="sng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diffuso</a:t>
            </a:r>
            <a:r>
              <a:rPr lang="it-IT" altLang="it-IT" sz="2000" b="1" i="1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 </a:t>
            </a:r>
            <a:r>
              <a:rPr lang="it-IT" altLang="it-IT" sz="2000" kern="1200" dirty="0" smtClean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per: </a:t>
            </a:r>
          </a:p>
          <a:p>
            <a:pPr marL="285750" lvl="0" indent="-285750" algn="just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  <a:buNone/>
            </a:pPr>
            <a:endParaRPr lang="it-IT" altLang="it-IT" sz="2000" kern="1200" dirty="0" smtClean="0">
              <a:solidFill>
                <a:srgbClr val="146194">
                  <a:lumMod val="75000"/>
                </a:srgbClr>
              </a:solidFill>
              <a:latin typeface="Century Gothic" panose="020B0502020202020204"/>
            </a:endParaRPr>
          </a:p>
          <a:p>
            <a:pPr lvl="0" algn="just" defTabSz="457200" fontAlgn="auto">
              <a:lnSpc>
                <a:spcPct val="80000"/>
              </a:lnSpc>
              <a:spcAft>
                <a:spcPts val="600"/>
              </a:spcAft>
              <a:buClr>
                <a:srgbClr val="0070C0"/>
              </a:buClr>
              <a:buSzPct val="80000"/>
              <a:buFont typeface="Wingdings" panose="05000000000000000000" pitchFamily="2" charset="2"/>
              <a:buChar char="ü"/>
            </a:pPr>
            <a:r>
              <a:rPr lang="it-IT" altLang="it-IT" sz="2000" kern="1200" dirty="0" smtClean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     </a:t>
            </a:r>
            <a:r>
              <a:rPr lang="it-IT" altLang="it-IT" sz="2000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il </a:t>
            </a:r>
            <a:r>
              <a:rPr lang="it-IT" altLang="it-IT" sz="2000" b="1" i="1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coordinamento</a:t>
            </a:r>
            <a:r>
              <a:rPr lang="it-IT" altLang="it-IT" sz="2000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 e la </a:t>
            </a:r>
            <a:r>
              <a:rPr lang="it-IT" altLang="it-IT" sz="2000" b="1" i="1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realizzazione</a:t>
            </a:r>
            <a:r>
              <a:rPr lang="it-IT" altLang="it-IT" sz="2000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 di azioni destinate alla popolazione adulta </a:t>
            </a:r>
            <a:endParaRPr lang="it-IT" altLang="it-IT" sz="2000" kern="1200" dirty="0" smtClean="0">
              <a:solidFill>
                <a:srgbClr val="146194">
                  <a:lumMod val="75000"/>
                </a:srgbClr>
              </a:solidFill>
              <a:latin typeface="Century Gothic" panose="020B0502020202020204"/>
            </a:endParaRPr>
          </a:p>
          <a:p>
            <a:pPr marL="0" lvl="0" indent="0" algn="just" defTabSz="457200" fontAlgn="auto">
              <a:lnSpc>
                <a:spcPct val="80000"/>
              </a:lnSpc>
              <a:spcAft>
                <a:spcPts val="600"/>
              </a:spcAft>
              <a:buClr>
                <a:srgbClr val="0070C0"/>
              </a:buClr>
              <a:buSzPct val="80000"/>
              <a:buNone/>
            </a:pPr>
            <a:endParaRPr lang="it-IT" altLang="it-IT" sz="2000" kern="1200" dirty="0">
              <a:solidFill>
                <a:srgbClr val="146194">
                  <a:lumMod val="75000"/>
                </a:srgbClr>
              </a:solidFill>
              <a:latin typeface="Century Gothic" panose="020B0502020202020204"/>
            </a:endParaRPr>
          </a:p>
          <a:p>
            <a:pPr lvl="0" algn="just" defTabSz="457200" fontAlgn="auto">
              <a:lnSpc>
                <a:spcPct val="80000"/>
              </a:lnSpc>
              <a:spcAft>
                <a:spcPts val="600"/>
              </a:spcAft>
              <a:buClr>
                <a:srgbClr val="0070C0"/>
              </a:buClr>
              <a:buSzPct val="80000"/>
              <a:buFont typeface="Wingdings" panose="05000000000000000000" pitchFamily="2" charset="2"/>
              <a:buChar char="ü"/>
            </a:pPr>
            <a:r>
              <a:rPr lang="it-IT" altLang="it-IT" sz="2000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     l’</a:t>
            </a:r>
            <a:r>
              <a:rPr lang="it-IT" altLang="it-IT" sz="2000" b="1" i="1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innalzamento dei livelli di istruzione </a:t>
            </a:r>
            <a:r>
              <a:rPr lang="it-IT" altLang="it-IT" sz="2000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e/o il </a:t>
            </a:r>
            <a:r>
              <a:rPr lang="it-IT" altLang="it-IT" sz="2000" b="1" i="1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consolidamento delle </a:t>
            </a:r>
            <a:r>
              <a:rPr lang="it-IT" altLang="it-IT" sz="2000" b="1" i="1" kern="1200" dirty="0" smtClean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competenze </a:t>
            </a:r>
            <a:r>
              <a:rPr lang="it-IT" altLang="it-IT" sz="2000" b="1" i="1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chiave </a:t>
            </a:r>
            <a:r>
              <a:rPr lang="it-IT" altLang="it-IT" sz="2000" i="1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per l’apprendimento permanente, </a:t>
            </a:r>
            <a:r>
              <a:rPr lang="it-IT" altLang="it-IT" sz="2000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di cui alla Raccomandazione del parlamento europeo e del consiglio del 18 dicembre 2006, anche in relazione a quanto previsto dal DM </a:t>
            </a:r>
            <a:r>
              <a:rPr lang="it-IT" altLang="it-IT" sz="2000" kern="1200" dirty="0" smtClean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139/2007</a:t>
            </a:r>
          </a:p>
          <a:p>
            <a:pPr marL="0" lvl="0" indent="0" algn="just" defTabSz="457200" fontAlgn="auto">
              <a:lnSpc>
                <a:spcPct val="80000"/>
              </a:lnSpc>
              <a:spcAft>
                <a:spcPts val="600"/>
              </a:spcAft>
              <a:buClr>
                <a:srgbClr val="0070C0"/>
              </a:buClr>
              <a:buSzPct val="80000"/>
              <a:buNone/>
            </a:pPr>
            <a:endParaRPr lang="it-IT" altLang="it-IT" sz="2000" b="1" kern="1200" dirty="0" smtClean="0">
              <a:solidFill>
                <a:srgbClr val="146194">
                  <a:lumMod val="75000"/>
                </a:srgbClr>
              </a:solidFill>
              <a:latin typeface="Century Gothic" panose="020B0502020202020204"/>
            </a:endParaRPr>
          </a:p>
          <a:p>
            <a:pPr lvl="0" algn="just" defTabSz="457200" fontAlgn="auto">
              <a:lnSpc>
                <a:spcPct val="80000"/>
              </a:lnSpc>
              <a:spcAft>
                <a:spcPts val="600"/>
              </a:spcAft>
              <a:buClr>
                <a:srgbClr val="0070C0"/>
              </a:buClr>
              <a:buSzPct val="80000"/>
              <a:buFont typeface="Wingdings" panose="05000000000000000000" pitchFamily="2" charset="2"/>
              <a:buChar char="ü"/>
            </a:pPr>
            <a:r>
              <a:rPr lang="it-IT" altLang="it-IT" sz="2000" b="1" kern="1200" dirty="0" smtClean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    </a:t>
            </a:r>
            <a:r>
              <a:rPr lang="it-IT" altLang="it-IT" sz="2000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la costituzione delle </a:t>
            </a:r>
            <a:r>
              <a:rPr lang="it-IT" altLang="it-IT" sz="2000" b="1" i="1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reti territoriali per l’apprendimento permanente</a:t>
            </a:r>
            <a:r>
              <a:rPr lang="it-IT" altLang="it-IT" sz="2000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, di cui all’articolo 4 della Legge 28 giugno 2012, n. 92. </a:t>
            </a:r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4036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27639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945"/>
            <a:ext cx="8077200" cy="504056"/>
          </a:xfrm>
        </p:spPr>
        <p:txBody>
          <a:bodyPr/>
          <a:lstStyle/>
          <a:p>
            <a:r>
              <a:rPr lang="it-IT" sz="3200" dirty="0" smtClean="0"/>
              <a:t>Chi sono gli utenti? (art. 3, DPR 263/2012)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35038"/>
            <a:ext cx="8077200" cy="5918298"/>
          </a:xfrm>
        </p:spPr>
        <p:txBody>
          <a:bodyPr/>
          <a:lstStyle/>
          <a:p>
            <a:pPr marL="0" indent="0">
              <a:buNone/>
            </a:pPr>
            <a:r>
              <a:rPr lang="it-IT" sz="2000" dirty="0"/>
              <a:t>Ai Centri possono </a:t>
            </a:r>
            <a:r>
              <a:rPr lang="it-IT" sz="2000" dirty="0" smtClean="0"/>
              <a:t>iscriversi, per i </a:t>
            </a:r>
            <a:r>
              <a:rPr lang="it-IT" sz="2000" b="1" dirty="0" smtClean="0"/>
              <a:t>percorsi di I livello</a:t>
            </a:r>
            <a:r>
              <a:rPr lang="it-IT" sz="2000" dirty="0" smtClean="0"/>
              <a:t>:</a:t>
            </a:r>
          </a:p>
          <a:p>
            <a:r>
              <a:rPr lang="it-IT" sz="2000" dirty="0" smtClean="0"/>
              <a:t> </a:t>
            </a:r>
            <a:r>
              <a:rPr lang="it-IT" sz="2000" dirty="0"/>
              <a:t>gli </a:t>
            </a:r>
            <a:r>
              <a:rPr lang="it-IT" sz="2000" dirty="0" smtClean="0"/>
              <a:t>adulti, </a:t>
            </a:r>
            <a:r>
              <a:rPr lang="it-IT" sz="2000" dirty="0"/>
              <a:t>anche </a:t>
            </a:r>
            <a:r>
              <a:rPr lang="it-IT" sz="2000" dirty="0" smtClean="0"/>
              <a:t>stranieri, </a:t>
            </a:r>
            <a:r>
              <a:rPr lang="it-IT" sz="2000" dirty="0"/>
              <a:t>che </a:t>
            </a:r>
            <a:r>
              <a:rPr lang="it-IT" sz="2000" dirty="0" smtClean="0"/>
              <a:t>non hanno </a:t>
            </a:r>
            <a:r>
              <a:rPr lang="it-IT" sz="2000" dirty="0"/>
              <a:t>assolto l'obbligo di istruzione o che non sono in possesso </a:t>
            </a:r>
            <a:r>
              <a:rPr lang="it-IT" sz="2000" dirty="0" smtClean="0"/>
              <a:t>del titolo </a:t>
            </a:r>
            <a:r>
              <a:rPr lang="it-IT" sz="2000" dirty="0"/>
              <a:t>di studio conclusivo del primo ciclo di </a:t>
            </a:r>
            <a:r>
              <a:rPr lang="it-IT" sz="2000" dirty="0" smtClean="0"/>
              <a:t>istruzione.</a:t>
            </a:r>
          </a:p>
          <a:p>
            <a:r>
              <a:rPr lang="it-IT" sz="2000" dirty="0"/>
              <a:t>a</a:t>
            </a:r>
            <a:r>
              <a:rPr lang="it-IT" sz="2000" dirty="0" smtClean="0"/>
              <a:t>dulti stranieri in età lavorativa per i percorsi di alfabetizzazione e di apprendimento della lingua italiana;</a:t>
            </a:r>
          </a:p>
          <a:p>
            <a:r>
              <a:rPr lang="it-IT" sz="2000" dirty="0" smtClean="0"/>
              <a:t>Sedicenni non in possesso del titolo di studio conclusivo del I ciclo di istruzione;</a:t>
            </a:r>
          </a:p>
          <a:p>
            <a:r>
              <a:rPr lang="it-IT" sz="2000" dirty="0" smtClean="0"/>
              <a:t>Quindicenni, previo accordo tra Regione e </a:t>
            </a:r>
            <a:r>
              <a:rPr lang="it-IT" sz="2000" dirty="0" smtClean="0"/>
              <a:t>USR</a:t>
            </a:r>
          </a:p>
          <a:p>
            <a:r>
              <a:rPr lang="it-IT" sz="2000" dirty="0" smtClean="0"/>
              <a:t>Quindicenni destinatari di provvedimenti disciplinari</a:t>
            </a: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Ai </a:t>
            </a:r>
            <a:r>
              <a:rPr lang="it-IT" sz="2000" b="1" dirty="0" smtClean="0"/>
              <a:t>percorsi di II livello </a:t>
            </a:r>
            <a:r>
              <a:rPr lang="it-IT" sz="2000" dirty="0" smtClean="0"/>
              <a:t>possono iscriversi:</a:t>
            </a:r>
          </a:p>
          <a:p>
            <a:r>
              <a:rPr lang="it-IT" sz="2000" dirty="0" smtClean="0"/>
              <a:t>Adulti anche stranieri, in possesso del titolo di studio conclusivo del I ciclo di istruzione</a:t>
            </a:r>
          </a:p>
          <a:p>
            <a:r>
              <a:rPr lang="it-IT" sz="2000" dirty="0" smtClean="0"/>
              <a:t>Sedicenni che dimostrino di non poter frequentare il corso diurno</a:t>
            </a:r>
          </a:p>
          <a:p>
            <a:endParaRPr lang="it-IT" sz="2000" dirty="0"/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4036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i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i="1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50013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077200" cy="474560"/>
          </a:xfrm>
        </p:spPr>
        <p:txBody>
          <a:bodyPr/>
          <a:lstStyle/>
          <a:p>
            <a:r>
              <a:rPr lang="it-IT" sz="3200" dirty="0"/>
              <a:t>A</a:t>
            </a:r>
            <a:r>
              <a:rPr lang="it-IT" sz="3200" dirty="0" smtClean="0"/>
              <a:t>ree di competenza dei CPIA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836712"/>
            <a:ext cx="8352928" cy="5328592"/>
          </a:xfrm>
        </p:spPr>
        <p:txBody>
          <a:bodyPr/>
          <a:lstStyle/>
          <a:p>
            <a:pPr marL="0" lvl="0" indent="0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Char char=""/>
            </a:pPr>
            <a:r>
              <a:rPr lang="it-IT" altLang="it-IT" sz="1800" b="1" kern="1200" dirty="0" smtClean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Il </a:t>
            </a:r>
            <a:r>
              <a:rPr lang="it-IT" altLang="it-IT" sz="1800" b="1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CPIA</a:t>
            </a:r>
            <a:r>
              <a:rPr lang="it-IT" altLang="it-IT" sz="1800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, in quanto rete territoriale di servizio del sistema di istruzione  degli adulti,   è deputato alla realizzazione:</a:t>
            </a:r>
          </a:p>
          <a:p>
            <a:pPr algn="just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  <a:tabLst>
                <a:tab pos="1257300" algn="l"/>
              </a:tabLst>
            </a:pPr>
            <a:r>
              <a:rPr lang="it-IT" altLang="it-IT" sz="1800" kern="1200" dirty="0" smtClean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delle </a:t>
            </a:r>
            <a:r>
              <a:rPr lang="it-IT" altLang="it-IT" sz="1800" b="1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attività di istruzione </a:t>
            </a:r>
            <a:r>
              <a:rPr lang="it-IT" altLang="it-IT" sz="1800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destinate alla popolazione adulta  attraverso la realizzazione di </a:t>
            </a:r>
            <a:r>
              <a:rPr lang="it-IT" altLang="it-IT" sz="1800" i="1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 percorsi di istruzione degli adulti e interventi di ampliamento dell’offerta formativa</a:t>
            </a:r>
          </a:p>
          <a:p>
            <a:pPr algn="just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</a:pPr>
            <a:r>
              <a:rPr lang="it-IT" altLang="it-IT" sz="1800" kern="1200" dirty="0" smtClean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delle </a:t>
            </a:r>
            <a:r>
              <a:rPr lang="it-IT" altLang="it-IT" sz="1800" b="1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attività di ricerca, sperimentazione e sviluppo </a:t>
            </a:r>
            <a:r>
              <a:rPr lang="it-IT" altLang="it-IT" sz="1800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in materia di istruzione degli adulti.</a:t>
            </a:r>
          </a:p>
          <a:p>
            <a:pPr marL="0" lvl="0" indent="0" algn="just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  <a:buFontTx/>
              <a:buChar char="-"/>
            </a:pPr>
            <a:endParaRPr lang="it-IT" altLang="it-IT" sz="1800" kern="1200" dirty="0" smtClean="0">
              <a:solidFill>
                <a:srgbClr val="146194">
                  <a:lumMod val="75000"/>
                </a:srgbClr>
              </a:solidFill>
              <a:latin typeface="Century Gothic" panose="020B0502020202020204"/>
            </a:endParaRPr>
          </a:p>
          <a:p>
            <a:pPr marL="0" lvl="0" indent="0" algn="just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  <a:buFontTx/>
              <a:buChar char="-"/>
            </a:pPr>
            <a:r>
              <a:rPr lang="it-IT" altLang="it-IT" sz="1800" b="1" kern="1200" dirty="0" smtClean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Inoltre:</a:t>
            </a:r>
            <a:endParaRPr lang="it-IT" altLang="it-IT" sz="1800" b="1" kern="1200" dirty="0">
              <a:solidFill>
                <a:srgbClr val="146194">
                  <a:lumMod val="75000"/>
                </a:srgbClr>
              </a:solidFill>
              <a:latin typeface="Century Gothic" panose="020B0502020202020204"/>
            </a:endParaRPr>
          </a:p>
          <a:p>
            <a:pPr marL="0" lvl="0" indent="0" algn="just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Char char=""/>
            </a:pPr>
            <a:r>
              <a:rPr lang="it-IT" altLang="it-IT" sz="1800" b="1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è</a:t>
            </a:r>
            <a:r>
              <a:rPr lang="it-IT" altLang="it-IT" sz="1800" b="1" kern="1200" dirty="0" smtClean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  </a:t>
            </a:r>
            <a:r>
              <a:rPr lang="it-IT" altLang="it-IT" sz="1800" b="1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soggetto pubblico </a:t>
            </a:r>
            <a:r>
              <a:rPr lang="it-IT" altLang="it-IT" sz="1800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di riferimento per la costituzione delle reti territoriali per l’apprendimento permanente, di cui all’articolo 4 della Legge 28 giugno 2012, n. 92.</a:t>
            </a:r>
          </a:p>
          <a:p>
            <a:pPr marL="0" lvl="0" indent="0" algn="just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Char char=""/>
            </a:pPr>
            <a:r>
              <a:rPr lang="it-IT" altLang="it-IT" sz="1800" b="1" kern="1200" dirty="0" smtClean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determina  </a:t>
            </a:r>
            <a:r>
              <a:rPr lang="it-IT" altLang="it-IT" sz="1800" b="1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e agisce le strategie e le azioni prioritarie delle reti territoriali per l’apprendimento permanente, </a:t>
            </a:r>
            <a:r>
              <a:rPr lang="it-IT" altLang="it-IT" sz="1800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cosi come puntualmente definite nel comma 55 della Legge 92/2012</a:t>
            </a:r>
          </a:p>
          <a:p>
            <a:pPr marL="0" lvl="0" indent="0" algn="just" defTabSz="457200" fontAlgn="auto">
              <a:lnSpc>
                <a:spcPct val="80000"/>
              </a:lnSpc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Char char=""/>
            </a:pPr>
            <a:r>
              <a:rPr lang="it-IT" altLang="it-IT" sz="1800" b="1" kern="1200" dirty="0" smtClean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può </a:t>
            </a:r>
            <a:r>
              <a:rPr lang="it-IT" altLang="it-IT" sz="1800" b="1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contribuire, alla realizzazione delle “misure prioritarie” </a:t>
            </a:r>
            <a:r>
              <a:rPr lang="it-IT" altLang="it-IT" sz="1800" kern="1200" dirty="0">
                <a:solidFill>
                  <a:srgbClr val="146194">
                    <a:lumMod val="75000"/>
                  </a:srgbClr>
                </a:solidFill>
                <a:latin typeface="Century Gothic" panose="020B0502020202020204"/>
              </a:rPr>
              <a:t>delle politiche nazionali per l’apprendimento permanente ed al conseguimento degli “obiettivi specifici” delle reti territoriali, di cui rispettivamente al punto A.5 e al punto B.4 dell’Intesa del 20 dicembre 2012 sull’apprendimento permanente</a:t>
            </a:r>
          </a:p>
          <a:p>
            <a:endParaRPr lang="it-IT" dirty="0"/>
          </a:p>
        </p:txBody>
      </p:sp>
      <p:sp>
        <p:nvSpPr>
          <p:cNvPr id="5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4036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i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i="1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52113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77200" cy="432048"/>
          </a:xfrm>
        </p:spPr>
        <p:txBody>
          <a:bodyPr/>
          <a:lstStyle/>
          <a:p>
            <a:r>
              <a:rPr lang="it-IT" sz="3200" dirty="0" smtClean="0"/>
              <a:t>Offerta formativa dei C.P.I.A.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92696"/>
            <a:ext cx="8077200" cy="5688632"/>
          </a:xfrm>
        </p:spPr>
        <p:txBody>
          <a:bodyPr/>
          <a:lstStyle/>
          <a:p>
            <a:r>
              <a:rPr lang="it-IT" sz="1800" b="1" dirty="0" smtClean="0"/>
              <a:t>Eroga direttamente</a:t>
            </a:r>
            <a:r>
              <a:rPr lang="it-IT" sz="1800" dirty="0" smtClean="0"/>
              <a:t>, attraverso punti di erogazione del servizio (Rete Territoriale di servizio) percorsi di I livello</a:t>
            </a:r>
          </a:p>
          <a:p>
            <a:r>
              <a:rPr lang="it-IT" sz="1800" b="1" dirty="0" smtClean="0"/>
              <a:t>Coordina</a:t>
            </a:r>
            <a:r>
              <a:rPr lang="it-IT" sz="1800" dirty="0" smtClean="0"/>
              <a:t> il sistema di istruzione degli adulti (Commissione per il Patto formativo)</a:t>
            </a:r>
          </a:p>
          <a:p>
            <a:r>
              <a:rPr lang="it-IT" sz="1800" b="1" dirty="0" smtClean="0"/>
              <a:t>Realizza</a:t>
            </a:r>
            <a:r>
              <a:rPr lang="it-IT" sz="1800" dirty="0" smtClean="0"/>
              <a:t> percorsi di Ampliamento dell’Offerta formativa, nel rispetto dei seguenti criteri:</a:t>
            </a:r>
          </a:p>
          <a:p>
            <a:pPr lvl="1"/>
            <a:r>
              <a:rPr lang="it-IT" sz="1800" dirty="0" smtClean="0"/>
              <a:t>Autonomia</a:t>
            </a:r>
          </a:p>
          <a:p>
            <a:pPr lvl="1"/>
            <a:r>
              <a:rPr lang="it-IT" sz="1800" dirty="0" smtClean="0"/>
              <a:t>Risorse disponibili</a:t>
            </a:r>
          </a:p>
          <a:p>
            <a:pPr lvl="1"/>
            <a:r>
              <a:rPr lang="it-IT" sz="1800" dirty="0" smtClean="0"/>
              <a:t>Organico assegnato</a:t>
            </a:r>
          </a:p>
          <a:p>
            <a:pPr lvl="1"/>
            <a:r>
              <a:rPr lang="it-IT" sz="1800" dirty="0" smtClean="0"/>
              <a:t>Nel rispetto dell’Autonomia delle Regioni e degli EE.LL. </a:t>
            </a:r>
          </a:p>
          <a:p>
            <a:pPr lvl="1"/>
            <a:r>
              <a:rPr lang="it-IT" sz="1800" dirty="0" smtClean="0"/>
              <a:t>Nel quadro di accordi con: </a:t>
            </a:r>
            <a:r>
              <a:rPr lang="it-IT" sz="1600" i="1" dirty="0" smtClean="0"/>
              <a:t>EE.LL., Soggetti pubblici e/o privati, Strutture formative accreditate dalle Regioni</a:t>
            </a:r>
          </a:p>
          <a:p>
            <a:pPr lvl="1"/>
            <a:r>
              <a:rPr lang="it-IT" sz="1800" dirty="0">
                <a:solidFill>
                  <a:srgbClr val="284C6A"/>
                </a:solidFill>
                <a:ea typeface="+mn-ea"/>
                <a:cs typeface="+mn-cs"/>
              </a:rPr>
              <a:t>Realizza, altresì, </a:t>
            </a:r>
            <a:r>
              <a:rPr lang="it-IT" sz="1800" b="1" dirty="0">
                <a:solidFill>
                  <a:srgbClr val="284C6A"/>
                </a:solidFill>
                <a:ea typeface="+mn-ea"/>
                <a:cs typeface="+mn-cs"/>
              </a:rPr>
              <a:t>attività di Ricerca, Sperimentazione e </a:t>
            </a:r>
            <a:r>
              <a:rPr lang="it-IT" sz="1800" b="1" dirty="0" smtClean="0">
                <a:solidFill>
                  <a:srgbClr val="284C6A"/>
                </a:solidFill>
                <a:ea typeface="+mn-ea"/>
                <a:cs typeface="+mn-cs"/>
              </a:rPr>
              <a:t>Sviluppo</a:t>
            </a:r>
          </a:p>
          <a:p>
            <a:pPr lvl="1"/>
            <a:r>
              <a:rPr lang="it-IT" sz="1800" dirty="0">
                <a:solidFill>
                  <a:srgbClr val="284C6A"/>
                </a:solidFill>
                <a:ea typeface="+mn-ea"/>
                <a:cs typeface="+mn-cs"/>
              </a:rPr>
              <a:t>E’ soggetto pubblico di riferimento per la costituzione di reti territoriali per </a:t>
            </a:r>
            <a:r>
              <a:rPr lang="it-IT" sz="1800" b="1" dirty="0">
                <a:solidFill>
                  <a:srgbClr val="284C6A"/>
                </a:solidFill>
                <a:ea typeface="+mn-ea"/>
                <a:cs typeface="+mn-cs"/>
              </a:rPr>
              <a:t>l’apprendimento </a:t>
            </a:r>
            <a:r>
              <a:rPr lang="it-IT" sz="1800" b="1" dirty="0" smtClean="0">
                <a:solidFill>
                  <a:srgbClr val="284C6A"/>
                </a:solidFill>
                <a:ea typeface="+mn-ea"/>
                <a:cs typeface="+mn-cs"/>
              </a:rPr>
              <a:t>permanente</a:t>
            </a:r>
            <a:r>
              <a:rPr lang="it-IT" sz="1800" dirty="0">
                <a:ea typeface="+mn-ea"/>
                <a:cs typeface="+mn-cs"/>
              </a:rPr>
              <a:t> </a:t>
            </a:r>
            <a:r>
              <a:rPr lang="it-IT" sz="1800" dirty="0" smtClean="0">
                <a:ea typeface="+mn-ea"/>
                <a:cs typeface="+mn-cs"/>
              </a:rPr>
              <a:t> (</a:t>
            </a:r>
            <a:r>
              <a:rPr lang="it-IT" sz="1600" i="1" dirty="0" smtClean="0">
                <a:ea typeface="+mn-ea"/>
                <a:cs typeface="+mn-cs"/>
              </a:rPr>
              <a:t>Legge n. 92 del 28.06.2012, art. 4</a:t>
            </a:r>
            <a:r>
              <a:rPr lang="it-IT" sz="1800" dirty="0" smtClean="0">
                <a:ea typeface="+mn-ea"/>
                <a:cs typeface="+mn-cs"/>
              </a:rPr>
              <a:t>) </a:t>
            </a:r>
            <a:r>
              <a:rPr lang="it-IT" sz="1600" dirty="0" smtClean="0"/>
              <a:t>(</a:t>
            </a:r>
            <a:r>
              <a:rPr lang="it-IT" sz="1600" dirty="0" smtClean="0">
                <a:hlinkClick r:id="rId2"/>
              </a:rPr>
              <a:t>http</a:t>
            </a:r>
            <a:r>
              <a:rPr lang="it-IT" sz="1600" dirty="0">
                <a:hlinkClick r:id="rId2"/>
              </a:rPr>
              <a:t>://</a:t>
            </a:r>
            <a:r>
              <a:rPr lang="it-IT" sz="1600" dirty="0" smtClean="0">
                <a:hlinkClick r:id="rId2"/>
              </a:rPr>
              <a:t>europalavoro.lavoro.gov.it/Europalavoro/Mi-formo/Apprendimento-Permanente</a:t>
            </a:r>
            <a:r>
              <a:rPr lang="it-IT" sz="1600" dirty="0" smtClean="0"/>
              <a:t> )</a:t>
            </a:r>
            <a:r>
              <a:rPr lang="it-IT" sz="1600" b="1" dirty="0" smtClean="0">
                <a:solidFill>
                  <a:srgbClr val="284C6A"/>
                </a:solidFill>
                <a:ea typeface="+mn-ea"/>
                <a:cs typeface="+mn-cs"/>
              </a:rPr>
              <a:t> . </a:t>
            </a:r>
            <a:endParaRPr lang="it-IT" sz="1600" b="1" dirty="0">
              <a:solidFill>
                <a:srgbClr val="284C6A"/>
              </a:solidFill>
              <a:ea typeface="+mn-ea"/>
              <a:cs typeface="+mn-cs"/>
            </a:endParaRPr>
          </a:p>
          <a:p>
            <a:pPr lvl="1"/>
            <a:endParaRPr lang="it-IT" sz="1600" dirty="0" smtClean="0"/>
          </a:p>
          <a:p>
            <a:pPr lvl="1"/>
            <a:endParaRPr lang="it-IT" sz="1600" dirty="0" smtClean="0"/>
          </a:p>
          <a:p>
            <a:endParaRPr lang="it-IT" dirty="0" smtClean="0"/>
          </a:p>
          <a:p>
            <a:endParaRPr lang="it-IT" dirty="0" smtClean="0"/>
          </a:p>
          <a:p>
            <a:pPr lvl="1"/>
            <a:endParaRPr lang="it-IT" dirty="0"/>
          </a:p>
        </p:txBody>
      </p:sp>
      <p:sp>
        <p:nvSpPr>
          <p:cNvPr id="6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179512" y="6453336"/>
            <a:ext cx="7560840" cy="288032"/>
          </a:xfrm>
          <a:prstGeom prst="rect">
            <a:avLst/>
          </a:prstGeom>
        </p:spPr>
        <p:txBody>
          <a:bodyPr/>
          <a:lstStyle/>
          <a:p>
            <a:r>
              <a:rPr lang="it-IT" sz="1200" b="1" i="1" dirty="0" smtClean="0">
                <a:latin typeface="Century Gothic" panose="020B0502020202020204" pitchFamily="34" charset="0"/>
              </a:rPr>
              <a:t>Giovanni Bevilacqua, D.S._C.P.I.A. di Caltanissetta ed Enna - 24 settembre 2015_I.D.A. e C.P.I.A. </a:t>
            </a:r>
            <a:endParaRPr lang="it-IT" sz="12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32173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6421"/>
            <a:ext cx="8077200" cy="914400"/>
          </a:xfrm>
        </p:spPr>
        <p:txBody>
          <a:bodyPr/>
          <a:lstStyle/>
          <a:p>
            <a:pPr algn="ctr"/>
            <a:r>
              <a:rPr lang="it-IT" sz="2800" dirty="0" smtClean="0"/>
              <a:t>Alcuni esempi di raccordo tra I e II livello e </a:t>
            </a:r>
            <a:br>
              <a:rPr lang="it-IT" sz="2800" dirty="0" smtClean="0"/>
            </a:br>
            <a:r>
              <a:rPr lang="it-IT" sz="2800" dirty="0" smtClean="0"/>
              <a:t>tra Istruzione e Formazione Professionale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772817"/>
            <a:ext cx="8077200" cy="3888432"/>
          </a:xfrm>
        </p:spPr>
        <p:txBody>
          <a:bodyPr/>
          <a:lstStyle/>
          <a:p>
            <a:r>
              <a:rPr lang="it-IT" sz="2000" b="1" dirty="0" smtClean="0"/>
              <a:t>Raccordo tra I e II livello</a:t>
            </a:r>
          </a:p>
          <a:p>
            <a:pPr lvl="1"/>
            <a:r>
              <a:rPr lang="it-IT" sz="2000" dirty="0" smtClean="0"/>
              <a:t>2° Periodo didattico del I livello</a:t>
            </a:r>
          </a:p>
          <a:p>
            <a:pPr lvl="1"/>
            <a:r>
              <a:rPr lang="it-IT" sz="2000" dirty="0" err="1" smtClean="0"/>
              <a:t>IeFP</a:t>
            </a:r>
            <a:r>
              <a:rPr lang="it-IT" sz="2000" dirty="0" smtClean="0"/>
              <a:t> (DA Regione Sicilia 119/2016)</a:t>
            </a:r>
          </a:p>
          <a:p>
            <a:pPr lvl="1"/>
            <a:r>
              <a:rPr lang="it-IT" sz="2000" dirty="0" smtClean="0"/>
              <a:t>Diploma di scuola secondaria di secondo grado</a:t>
            </a:r>
          </a:p>
          <a:p>
            <a:pPr marL="0" indent="0">
              <a:buNone/>
            </a:pPr>
            <a:endParaRPr lang="it-IT" sz="2000" dirty="0" smtClean="0"/>
          </a:p>
          <a:p>
            <a:r>
              <a:rPr lang="it-IT" sz="2000" b="1" dirty="0" smtClean="0"/>
              <a:t>Raccordo tra Istruzione e Formazione Professionale</a:t>
            </a:r>
          </a:p>
          <a:p>
            <a:pPr lvl="1"/>
            <a:r>
              <a:rPr lang="it-IT" sz="2000" dirty="0" smtClean="0"/>
              <a:t>Repertorio delle qualificazioni regionali (giugno, 2016)</a:t>
            </a:r>
          </a:p>
          <a:p>
            <a:pPr lvl="1"/>
            <a:r>
              <a:rPr lang="it-IT" sz="2000" dirty="0" smtClean="0"/>
              <a:t>S.I.A.</a:t>
            </a:r>
          </a:p>
          <a:p>
            <a:pPr lvl="1"/>
            <a:r>
              <a:rPr lang="it-IT" sz="2000" dirty="0" smtClean="0"/>
              <a:t>Mediazione culturale</a:t>
            </a:r>
            <a:endParaRPr lang="it-IT" sz="2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35360" y="6448003"/>
            <a:ext cx="7920880" cy="248070"/>
          </a:xfrm>
        </p:spPr>
        <p:txBody>
          <a:bodyPr/>
          <a:lstStyle/>
          <a:p>
            <a:pPr algn="l"/>
            <a:r>
              <a:rPr lang="it-IT" dirty="0" smtClean="0"/>
              <a:t>Giovanni Bevilacqua, D.S._C.P.I.A. di Caltanissetta ed Enna - 24 settembre 2015_I.D.A. e C.P.I.A.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540808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Cloud skipper design template">
  <a:themeElements>
    <a:clrScheme name="Cloud skipper design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oud skipper design templat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oud skipper desig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 skipper desig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9B28A0B-A8DF-408C-8482-6EE0BB7D58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seminario di formazione</Template>
  <TotalTime>1147</TotalTime>
  <Words>4337</Words>
  <Application>Microsoft Office PowerPoint</Application>
  <PresentationFormat>Presentazione su schermo (4:3)</PresentationFormat>
  <Paragraphs>351</Paragraphs>
  <Slides>38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38</vt:i4>
      </vt:variant>
    </vt:vector>
  </HeadingPairs>
  <TitlesOfParts>
    <vt:vector size="47" baseType="lpstr">
      <vt:lpstr>Arial</vt:lpstr>
      <vt:lpstr>Arial Narrow</vt:lpstr>
      <vt:lpstr>Century Gothic</vt:lpstr>
      <vt:lpstr>Edwardian Script ITC</vt:lpstr>
      <vt:lpstr>Times New Roman</vt:lpstr>
      <vt:lpstr>Trebuchet MS</vt:lpstr>
      <vt:lpstr>Wingdings</vt:lpstr>
      <vt:lpstr>Wingdings 3</vt:lpstr>
      <vt:lpstr>Cloud skipper design template</vt:lpstr>
      <vt:lpstr>L’Istruzione degli Adulti  e i Centri Provinciali per l’Istruzione degli Adulti</vt:lpstr>
      <vt:lpstr>Prima del CPIA ( per una panoramica più completa si veda la premessa alle Linee guida)</vt:lpstr>
      <vt:lpstr>Origine dei CPIA</vt:lpstr>
      <vt:lpstr>Cos’è il C.P.I.A. (Centro Provinciale per l’Istruzione degli Adulti)?</vt:lpstr>
      <vt:lpstr>Finalità del CPIA</vt:lpstr>
      <vt:lpstr>Chi sono gli utenti? (art. 3, DPR 263/2012)</vt:lpstr>
      <vt:lpstr>Aree di competenza dei CPIA</vt:lpstr>
      <vt:lpstr>Offerta formativa dei C.P.I.A.</vt:lpstr>
      <vt:lpstr>Alcuni esempi di raccordo tra I e II livello e  tra Istruzione e Formazione Professionale</vt:lpstr>
      <vt:lpstr>Misure di sistema per R.S.S.</vt:lpstr>
      <vt:lpstr>Assetto Organizzativo del CPIA</vt:lpstr>
      <vt:lpstr>Azioni e Reti proprie delle tre unità  (D.P.R. n.275/1999) </vt:lpstr>
      <vt:lpstr>Tipologie di percorsi (vedi allegato)</vt:lpstr>
      <vt:lpstr>Ipotesi per la realizzazione di percorsi di 2° periodo didattico del 1° livello</vt:lpstr>
      <vt:lpstr>Percorsi di II livello</vt:lpstr>
      <vt:lpstr>Finalità e durata dei percorsi</vt:lpstr>
      <vt:lpstr>Sostenibilità dei percorsi per gli utenti</vt:lpstr>
      <vt:lpstr>Struttura dei percorsi di istruzione (1)</vt:lpstr>
      <vt:lpstr>Struttura dei percorsi di istruzione (2)</vt:lpstr>
      <vt:lpstr>Unità di Apprendimento</vt:lpstr>
      <vt:lpstr>Personalizzazione del percorso di istruzione e Commissione per la definizione del patto formativo individuale</vt:lpstr>
      <vt:lpstr>Modalità di inclusione degli adulti</vt:lpstr>
      <vt:lpstr>Valutazione dei percorsi</vt:lpstr>
      <vt:lpstr>Strumenti necessari per la gestione dei percorsi</vt:lpstr>
      <vt:lpstr>Organi Collegiali</vt:lpstr>
      <vt:lpstr>Monitoraggio e Valutazione</vt:lpstr>
      <vt:lpstr>ATTIVITA’ DI MONITORAGGIO -  Fase 1 </vt:lpstr>
      <vt:lpstr>ATTIVITA’ DI MONITORAGGIO DI PERCORSO E DI PROCESSO - Fase 2</vt:lpstr>
      <vt:lpstr>Monitoraggio Indire</vt:lpstr>
      <vt:lpstr> Alcune fonti Comunitarie</vt:lpstr>
      <vt:lpstr>Altre fonti Comunitarie</vt:lpstr>
      <vt:lpstr>Assetti Ordinamentali I ciclo</vt:lpstr>
      <vt:lpstr>Assetti Ordinamentali II ciclo</vt:lpstr>
      <vt:lpstr>Inoltre:</vt:lpstr>
      <vt:lpstr>Altre fonti di interesse</vt:lpstr>
      <vt:lpstr>Progetti assistiti nazionali</vt:lpstr>
      <vt:lpstr>Le otto competenze chiave per l'apprendimento permanente: combinazione di conoscenze, abilità e attitudini appropriate al contesto necessarie per la realizzazione e lo sviluppo personali, la cittadinanza attiva, l’inclusione sociale e l’occupazione.</vt:lpstr>
      <vt:lpstr>Link utili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L’Istruzione degli Adulti  e i Centri Provinciali per l’Istruzione degli Adulti</dc:title>
  <dc:subject/>
  <dc:creator>Giovanni Bevilacqua</dc:creator>
  <cp:keywords/>
  <dc:description/>
  <cp:lastModifiedBy>Giovanni Bevilacqua</cp:lastModifiedBy>
  <cp:revision>87</cp:revision>
  <dcterms:created xsi:type="dcterms:W3CDTF">2015-09-21T16:51:22Z</dcterms:created>
  <dcterms:modified xsi:type="dcterms:W3CDTF">2017-09-07T07:01:38Z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TC062561681040</vt:lpwstr>
  </property>
</Properties>
</file>